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Be Vietnam Ultra-Bold" charset="1" panose="00000900000000000000"/>
      <p:regular r:id="rId24"/>
    </p:embeddedFont>
    <p:embeddedFont>
      <p:font typeface="Be Vietnam" charset="1" panose="00000500000000000000"/>
      <p:regular r:id="rId25"/>
    </p:embeddedFont>
    <p:embeddedFont>
      <p:font typeface="Quicksand Medium" charset="1" panose="00000600000000000000"/>
      <p:regular r:id="rId26"/>
    </p:embeddedFont>
    <p:embeddedFont>
      <p:font typeface="Open Sans Extra Bold" charset="1" panose="020B0906030804020204"/>
      <p:regular r:id="rId27"/>
    </p:embeddedFont>
    <p:embeddedFont>
      <p:font typeface="Quicksand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25282" y="1093343"/>
            <a:ext cx="7684389" cy="8229600"/>
          </a:xfrm>
          <a:custGeom>
            <a:avLst/>
            <a:gdLst/>
            <a:ahLst/>
            <a:cxnLst/>
            <a:rect r="r" b="b" t="t" l="l"/>
            <a:pathLst>
              <a:path h="8229600" w="7684389">
                <a:moveTo>
                  <a:pt x="0" y="0"/>
                </a:moveTo>
                <a:lnTo>
                  <a:pt x="7684389" y="0"/>
                </a:lnTo>
                <a:lnTo>
                  <a:pt x="7684389" y="8229600"/>
                </a:lnTo>
                <a:lnTo>
                  <a:pt x="0" y="8229600"/>
                </a:lnTo>
                <a:lnTo>
                  <a:pt x="0" y="0"/>
                </a:lnTo>
                <a:close/>
              </a:path>
            </a:pathLst>
          </a:custGeom>
          <a:blipFill>
            <a:blip r:embed="rId2"/>
            <a:stretch>
              <a:fillRect l="0" t="0" r="0" b="0"/>
            </a:stretch>
          </a:blipFill>
        </p:spPr>
      </p:sp>
      <p:sp>
        <p:nvSpPr>
          <p:cNvPr name="TextBox 9" id="9"/>
          <p:cNvSpPr txBox="true"/>
          <p:nvPr/>
        </p:nvSpPr>
        <p:spPr>
          <a:xfrm rot="0">
            <a:off x="1219200" y="3117938"/>
            <a:ext cx="8853878" cy="2607076"/>
          </a:xfrm>
          <a:prstGeom prst="rect">
            <a:avLst/>
          </a:prstGeom>
        </p:spPr>
        <p:txBody>
          <a:bodyPr anchor="t" rtlCol="false" tIns="0" lIns="0" bIns="0" rIns="0">
            <a:spAutoFit/>
          </a:bodyPr>
          <a:lstStyle/>
          <a:p>
            <a:pPr algn="l" marL="0" indent="0" lvl="0">
              <a:lnSpc>
                <a:spcPts val="10015"/>
              </a:lnSpc>
            </a:pPr>
            <a:r>
              <a:rPr lang="en-US" b="true" sz="10015" spc="-420">
                <a:solidFill>
                  <a:srgbClr val="3139A8"/>
                </a:solidFill>
                <a:latin typeface="Be Vietnam Ultra-Bold"/>
                <a:ea typeface="Be Vietnam Ultra-Bold"/>
                <a:cs typeface="Be Vietnam Ultra-Bold"/>
                <a:sym typeface="Be Vietnam Ultra-Bold"/>
              </a:rPr>
              <a:t>CI/CD PIPELINE DEVSECOPS</a:t>
            </a:r>
          </a:p>
        </p:txBody>
      </p:sp>
      <p:sp>
        <p:nvSpPr>
          <p:cNvPr name="TextBox 10" id="10"/>
          <p:cNvSpPr txBox="true"/>
          <p:nvPr/>
        </p:nvSpPr>
        <p:spPr>
          <a:xfrm rot="0">
            <a:off x="1219200" y="5911811"/>
            <a:ext cx="8398722" cy="1438226"/>
          </a:xfrm>
          <a:prstGeom prst="rect">
            <a:avLst/>
          </a:prstGeom>
        </p:spPr>
        <p:txBody>
          <a:bodyPr anchor="t" rtlCol="false" tIns="0" lIns="0" bIns="0" rIns="0">
            <a:spAutoFit/>
          </a:bodyPr>
          <a:lstStyle/>
          <a:p>
            <a:pPr algn="l" marL="0" indent="0" lvl="0">
              <a:lnSpc>
                <a:spcPts val="5675"/>
              </a:lnSpc>
            </a:pPr>
            <a:r>
              <a:rPr lang="en-US" sz="5354" spc="-224">
                <a:solidFill>
                  <a:srgbClr val="3139A8"/>
                </a:solidFill>
                <a:latin typeface="Be Vietnam"/>
                <a:ea typeface="Be Vietnam"/>
                <a:cs typeface="Be Vietnam"/>
                <a:sym typeface="Be Vietnam"/>
              </a:rPr>
              <a:t>DOCKER, GITLAB, KUBERNETES</a:t>
            </a:r>
          </a:p>
        </p:txBody>
      </p:sp>
      <p:sp>
        <p:nvSpPr>
          <p:cNvPr name="TextBox 11" id="11"/>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ea typeface="Be Vietnam"/>
                <a:cs typeface="Be Vietnam"/>
                <a:sym typeface="Be Vietnam"/>
              </a:rPr>
              <a:t>SE400.P11.PMCL</a:t>
            </a:r>
          </a:p>
        </p:txBody>
      </p:sp>
      <p:sp>
        <p:nvSpPr>
          <p:cNvPr name="TextBox 12" id="12"/>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ea typeface="Be Vietnam"/>
                <a:cs typeface="Be Vietnam"/>
                <a:sym typeface="Be Vietnam"/>
              </a:rPr>
              <a:t>21521997 - LÊ VĂN DUY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8187267" cy="11553911"/>
            <a:chOff x="0" y="0"/>
            <a:chExt cx="2070455" cy="2921836"/>
          </a:xfrm>
        </p:grpSpPr>
        <p:sp>
          <p:nvSpPr>
            <p:cNvPr name="Freeform 3" id="3"/>
            <p:cNvSpPr/>
            <p:nvPr/>
          </p:nvSpPr>
          <p:spPr>
            <a:xfrm flipH="false" flipV="false" rot="0">
              <a:off x="0" y="0"/>
              <a:ext cx="2070455" cy="2921836"/>
            </a:xfrm>
            <a:custGeom>
              <a:avLst/>
              <a:gdLst/>
              <a:ahLst/>
              <a:cxnLst/>
              <a:rect r="r" b="b" t="t" l="l"/>
              <a:pathLst>
                <a:path h="2921836" w="2070455">
                  <a:moveTo>
                    <a:pt x="0" y="0"/>
                  </a:moveTo>
                  <a:lnTo>
                    <a:pt x="2070455" y="0"/>
                  </a:lnTo>
                  <a:lnTo>
                    <a:pt x="2070455" y="2921836"/>
                  </a:lnTo>
                  <a:lnTo>
                    <a:pt x="0" y="2921836"/>
                  </a:lnTo>
                  <a:close/>
                </a:path>
              </a:pathLst>
            </a:custGeom>
            <a:solidFill>
              <a:srgbClr val="F1EBE5"/>
            </a:solidFill>
          </p:spPr>
        </p:sp>
        <p:sp>
          <p:nvSpPr>
            <p:cNvPr name="TextBox 4" id="4"/>
            <p:cNvSpPr txBox="true"/>
            <p:nvPr/>
          </p:nvSpPr>
          <p:spPr>
            <a:xfrm>
              <a:off x="0" y="19050"/>
              <a:ext cx="2070455"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697150" y="1028700"/>
            <a:ext cx="4994432" cy="4751624"/>
          </a:xfrm>
          <a:custGeom>
            <a:avLst/>
            <a:gdLst/>
            <a:ahLst/>
            <a:cxnLst/>
            <a:rect r="r" b="b" t="t" l="l"/>
            <a:pathLst>
              <a:path h="4751624" w="4994432">
                <a:moveTo>
                  <a:pt x="0" y="0"/>
                </a:moveTo>
                <a:lnTo>
                  <a:pt x="4994433" y="0"/>
                </a:lnTo>
                <a:lnTo>
                  <a:pt x="4994433" y="4751624"/>
                </a:lnTo>
                <a:lnTo>
                  <a:pt x="0" y="4751624"/>
                </a:lnTo>
                <a:lnTo>
                  <a:pt x="0" y="0"/>
                </a:lnTo>
                <a:close/>
              </a:path>
            </a:pathLst>
          </a:custGeom>
          <a:blipFill>
            <a:blip r:embed="rId2"/>
            <a:stretch>
              <a:fillRect l="-36370" t="0" r="-37002" b="0"/>
            </a:stretch>
          </a:blipFill>
        </p:spPr>
      </p:sp>
      <p:sp>
        <p:nvSpPr>
          <p:cNvPr name="Freeform 6" id="6"/>
          <p:cNvSpPr/>
          <p:nvPr/>
        </p:nvSpPr>
        <p:spPr>
          <a:xfrm flipH="false" flipV="false" rot="0">
            <a:off x="10758262" y="6223178"/>
            <a:ext cx="6872208" cy="3204167"/>
          </a:xfrm>
          <a:custGeom>
            <a:avLst/>
            <a:gdLst/>
            <a:ahLst/>
            <a:cxnLst/>
            <a:rect r="r" b="b" t="t" l="l"/>
            <a:pathLst>
              <a:path h="3204167" w="6872208">
                <a:moveTo>
                  <a:pt x="0" y="0"/>
                </a:moveTo>
                <a:lnTo>
                  <a:pt x="6872209" y="0"/>
                </a:lnTo>
                <a:lnTo>
                  <a:pt x="6872209" y="3204167"/>
                </a:lnTo>
                <a:lnTo>
                  <a:pt x="0" y="3204167"/>
                </a:lnTo>
                <a:lnTo>
                  <a:pt x="0" y="0"/>
                </a:lnTo>
                <a:close/>
              </a:path>
            </a:pathLst>
          </a:custGeom>
          <a:blipFill>
            <a:blip r:embed="rId3"/>
            <a:stretch>
              <a:fillRect l="0" t="0" r="0" b="0"/>
            </a:stretch>
          </a:blipFill>
        </p:spPr>
      </p:sp>
      <p:sp>
        <p:nvSpPr>
          <p:cNvPr name="TextBox 7" id="7"/>
          <p:cNvSpPr txBox="true"/>
          <p:nvPr/>
        </p:nvSpPr>
        <p:spPr>
          <a:xfrm rot="0">
            <a:off x="1028700" y="1066800"/>
            <a:ext cx="9072033"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GITLAB CI</a:t>
            </a:r>
          </a:p>
        </p:txBody>
      </p:sp>
      <p:sp>
        <p:nvSpPr>
          <p:cNvPr name="TextBox 8" id="8"/>
          <p:cNvSpPr txBox="true"/>
          <p:nvPr/>
        </p:nvSpPr>
        <p:spPr>
          <a:xfrm rot="0">
            <a:off x="1028700" y="2395378"/>
            <a:ext cx="8664267" cy="5689473"/>
          </a:xfrm>
          <a:prstGeom prst="rect">
            <a:avLst/>
          </a:prstGeom>
        </p:spPr>
        <p:txBody>
          <a:bodyPr anchor="t" rtlCol="false" tIns="0" lIns="0" bIns="0" rIns="0">
            <a:spAutoFit/>
          </a:bodyPr>
          <a:lstStyle/>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Là một phần của GitLab, một nền tảng DevOps mã nguồn mở tích hợp cung cấp các công cụ để quản lý toàn bộ vòng đời của một dự án phần mềm </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Giúp tự động hoá quá trình kiểm tra, xây dựng, và triển khai phần mềm mỗi khi có thay đổi mã nguồn.</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Được cấu hình trong file .gitlab-ci.yml</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Khi đẩy mã lên GiLab, GitLab CI tự động chạy pipeline bao gồm các jobs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8187267" cy="11553911"/>
            <a:chOff x="0" y="0"/>
            <a:chExt cx="2070455" cy="2921836"/>
          </a:xfrm>
        </p:grpSpPr>
        <p:sp>
          <p:nvSpPr>
            <p:cNvPr name="Freeform 3" id="3"/>
            <p:cNvSpPr/>
            <p:nvPr/>
          </p:nvSpPr>
          <p:spPr>
            <a:xfrm flipH="false" flipV="false" rot="0">
              <a:off x="0" y="0"/>
              <a:ext cx="2070455" cy="2921836"/>
            </a:xfrm>
            <a:custGeom>
              <a:avLst/>
              <a:gdLst/>
              <a:ahLst/>
              <a:cxnLst/>
              <a:rect r="r" b="b" t="t" l="l"/>
              <a:pathLst>
                <a:path h="2921836" w="2070455">
                  <a:moveTo>
                    <a:pt x="0" y="0"/>
                  </a:moveTo>
                  <a:lnTo>
                    <a:pt x="2070455" y="0"/>
                  </a:lnTo>
                  <a:lnTo>
                    <a:pt x="2070455" y="2921836"/>
                  </a:lnTo>
                  <a:lnTo>
                    <a:pt x="0" y="2921836"/>
                  </a:lnTo>
                  <a:close/>
                </a:path>
              </a:pathLst>
            </a:custGeom>
            <a:solidFill>
              <a:srgbClr val="F1EBE5"/>
            </a:solidFill>
          </p:spPr>
        </p:sp>
        <p:sp>
          <p:nvSpPr>
            <p:cNvPr name="TextBox 4" id="4"/>
            <p:cNvSpPr txBox="true"/>
            <p:nvPr/>
          </p:nvSpPr>
          <p:spPr>
            <a:xfrm>
              <a:off x="0" y="19050"/>
              <a:ext cx="2070455"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536076" y="1485683"/>
            <a:ext cx="7316581" cy="3996682"/>
          </a:xfrm>
          <a:custGeom>
            <a:avLst/>
            <a:gdLst/>
            <a:ahLst/>
            <a:cxnLst/>
            <a:rect r="r" b="b" t="t" l="l"/>
            <a:pathLst>
              <a:path h="3996682" w="7316581">
                <a:moveTo>
                  <a:pt x="0" y="0"/>
                </a:moveTo>
                <a:lnTo>
                  <a:pt x="7316581" y="0"/>
                </a:lnTo>
                <a:lnTo>
                  <a:pt x="7316581" y="3996682"/>
                </a:lnTo>
                <a:lnTo>
                  <a:pt x="0" y="3996682"/>
                </a:lnTo>
                <a:lnTo>
                  <a:pt x="0" y="0"/>
                </a:lnTo>
                <a:close/>
              </a:path>
            </a:pathLst>
          </a:custGeom>
          <a:blipFill>
            <a:blip r:embed="rId2"/>
            <a:stretch>
              <a:fillRect l="0" t="0" r="0" b="0"/>
            </a:stretch>
          </a:blipFill>
        </p:spPr>
      </p:sp>
      <p:sp>
        <p:nvSpPr>
          <p:cNvPr name="Freeform 6" id="6"/>
          <p:cNvSpPr/>
          <p:nvPr/>
        </p:nvSpPr>
        <p:spPr>
          <a:xfrm flipH="false" flipV="false" rot="0">
            <a:off x="10536076" y="5938409"/>
            <a:ext cx="7316581" cy="3649145"/>
          </a:xfrm>
          <a:custGeom>
            <a:avLst/>
            <a:gdLst/>
            <a:ahLst/>
            <a:cxnLst/>
            <a:rect r="r" b="b" t="t" l="l"/>
            <a:pathLst>
              <a:path h="3649145" w="7316581">
                <a:moveTo>
                  <a:pt x="0" y="0"/>
                </a:moveTo>
                <a:lnTo>
                  <a:pt x="7316581" y="0"/>
                </a:lnTo>
                <a:lnTo>
                  <a:pt x="7316581" y="3649144"/>
                </a:lnTo>
                <a:lnTo>
                  <a:pt x="0" y="3649144"/>
                </a:lnTo>
                <a:lnTo>
                  <a:pt x="0" y="0"/>
                </a:lnTo>
                <a:close/>
              </a:path>
            </a:pathLst>
          </a:custGeom>
          <a:blipFill>
            <a:blip r:embed="rId3"/>
            <a:stretch>
              <a:fillRect l="0" t="0" r="0" b="0"/>
            </a:stretch>
          </a:blipFill>
        </p:spPr>
      </p:sp>
      <p:sp>
        <p:nvSpPr>
          <p:cNvPr name="TextBox 7" id="7"/>
          <p:cNvSpPr txBox="true"/>
          <p:nvPr/>
        </p:nvSpPr>
        <p:spPr>
          <a:xfrm rot="0">
            <a:off x="1028700" y="1066800"/>
            <a:ext cx="9072033"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GITLAB CI</a:t>
            </a:r>
          </a:p>
        </p:txBody>
      </p:sp>
      <p:sp>
        <p:nvSpPr>
          <p:cNvPr name="TextBox 8" id="8"/>
          <p:cNvSpPr txBox="true"/>
          <p:nvPr/>
        </p:nvSpPr>
        <p:spPr>
          <a:xfrm rot="0">
            <a:off x="1028700" y="2395378"/>
            <a:ext cx="8664267" cy="6260973"/>
          </a:xfrm>
          <a:prstGeom prst="rect">
            <a:avLst/>
          </a:prstGeom>
        </p:spPr>
        <p:txBody>
          <a:bodyPr anchor="t" rtlCol="false" tIns="0" lIns="0" bIns="0" rIns="0">
            <a:spAutoFit/>
          </a:bodyPr>
          <a:lstStyle/>
          <a:p>
            <a:pPr algn="just" marL="604519" indent="-302260" lvl="1">
              <a:lnSpc>
                <a:spcPts val="4535"/>
              </a:lnSpc>
              <a:buFont typeface="Arial"/>
              <a:buChar char="•"/>
            </a:pPr>
            <a:r>
              <a:rPr lang="en-US" b="true" sz="2799">
                <a:solidFill>
                  <a:srgbClr val="FFFFFF"/>
                </a:solidFill>
                <a:latin typeface="Quicksand Bold"/>
                <a:ea typeface="Quicksand Bold"/>
                <a:cs typeface="Quicksand Bold"/>
                <a:sym typeface="Quicksand Bold"/>
              </a:rPr>
              <a:t>GitLab Runner, </a:t>
            </a:r>
            <a:r>
              <a:rPr lang="en-US" b="true" sz="2799">
                <a:solidFill>
                  <a:srgbClr val="FFFFFF"/>
                </a:solidFill>
                <a:latin typeface="Quicksand Medium"/>
                <a:ea typeface="Quicksand Medium"/>
                <a:cs typeface="Quicksand Medium"/>
                <a:sym typeface="Quicksand Medium"/>
              </a:rPr>
              <a:t>là công cụ thực thi các jobs trong pipeline</a:t>
            </a:r>
          </a:p>
          <a:p>
            <a:pPr algn="just" marL="604519" indent="-302260" lvl="1">
              <a:lnSpc>
                <a:spcPts val="4535"/>
              </a:lnSpc>
              <a:buFont typeface="Arial"/>
              <a:buChar char="•"/>
            </a:pPr>
            <a:r>
              <a:rPr lang="en-US" b="true" sz="2799">
                <a:solidFill>
                  <a:srgbClr val="FFFFFF"/>
                </a:solidFill>
                <a:latin typeface="Quicksand Bold"/>
                <a:ea typeface="Quicksand Bold"/>
                <a:cs typeface="Quicksand Bold"/>
                <a:sym typeface="Quicksand Bold"/>
              </a:rPr>
              <a:t>Pipeline </a:t>
            </a:r>
            <a:r>
              <a:rPr lang="en-US" b="true" sz="2799">
                <a:solidFill>
                  <a:srgbClr val="FFFFFF"/>
                </a:solidFill>
                <a:latin typeface="Quicksand Medium"/>
                <a:ea typeface="Quicksand Medium"/>
                <a:cs typeface="Quicksand Medium"/>
                <a:sym typeface="Quicksand Medium"/>
              </a:rPr>
              <a:t>là một tập hợp các công việc tự động hoá trong GitLab CI, nhiều jobs, tổ chức theo stages</a:t>
            </a:r>
          </a:p>
          <a:p>
            <a:pPr algn="just" marL="604519" indent="-302260" lvl="1">
              <a:lnSpc>
                <a:spcPts val="4535"/>
              </a:lnSpc>
              <a:buFont typeface="Arial"/>
              <a:buChar char="•"/>
            </a:pPr>
            <a:r>
              <a:rPr lang="en-US" b="true" sz="2799">
                <a:solidFill>
                  <a:srgbClr val="FFFFFF"/>
                </a:solidFill>
                <a:latin typeface="Quicksand Bold"/>
                <a:ea typeface="Quicksand Bold"/>
                <a:cs typeface="Quicksand Bold"/>
                <a:sym typeface="Quicksand Bold"/>
              </a:rPr>
              <a:t>Jobs </a:t>
            </a:r>
            <a:r>
              <a:rPr lang="en-US" b="true" sz="2799">
                <a:solidFill>
                  <a:srgbClr val="FFFFFF"/>
                </a:solidFill>
                <a:latin typeface="Quicksand Medium"/>
                <a:ea typeface="Quicksand Medium"/>
                <a:cs typeface="Quicksand Medium"/>
                <a:sym typeface="Quicksand Medium"/>
              </a:rPr>
              <a:t>là các tác vụ cụ thể mà pipeline sẽ thực thi</a:t>
            </a:r>
          </a:p>
          <a:p>
            <a:pPr algn="just" marL="604519" indent="-302260" lvl="1">
              <a:lnSpc>
                <a:spcPts val="4535"/>
              </a:lnSpc>
              <a:buFont typeface="Arial"/>
              <a:buChar char="•"/>
            </a:pPr>
            <a:r>
              <a:rPr lang="en-US" b="true" sz="2799">
                <a:solidFill>
                  <a:srgbClr val="FFFFFF"/>
                </a:solidFill>
                <a:latin typeface="Quicksand Bold"/>
                <a:ea typeface="Quicksand Bold"/>
                <a:cs typeface="Quicksand Bold"/>
                <a:sym typeface="Quicksand Bold"/>
              </a:rPr>
              <a:t>Stages </a:t>
            </a:r>
            <a:r>
              <a:rPr lang="en-US" b="true" sz="2799">
                <a:solidFill>
                  <a:srgbClr val="FFFFFF"/>
                </a:solidFill>
                <a:latin typeface="Quicksand Medium"/>
                <a:ea typeface="Quicksand Medium"/>
                <a:cs typeface="Quicksand Medium"/>
                <a:sym typeface="Quicksand Medium"/>
              </a:rPr>
              <a:t>là các bước lớn trong pipeline, giúp phân loại các công việc cần thực hiện</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.gitlab-ci.yml là tệp cấu hình được lưu trữ trong kho mã nguồn, xác định các pipelines, stages và jobs cần thực thi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7368136" cy="11553911"/>
            <a:chOff x="0" y="0"/>
            <a:chExt cx="1863307" cy="2921836"/>
          </a:xfrm>
        </p:grpSpPr>
        <p:sp>
          <p:nvSpPr>
            <p:cNvPr name="Freeform 3" id="3"/>
            <p:cNvSpPr/>
            <p:nvPr/>
          </p:nvSpPr>
          <p:spPr>
            <a:xfrm flipH="false" flipV="false" rot="0">
              <a:off x="0" y="0"/>
              <a:ext cx="1863307" cy="2921836"/>
            </a:xfrm>
            <a:custGeom>
              <a:avLst/>
              <a:gdLst/>
              <a:ahLst/>
              <a:cxnLst/>
              <a:rect r="r" b="b" t="t" l="l"/>
              <a:pathLst>
                <a:path h="2921836" w="1863307">
                  <a:moveTo>
                    <a:pt x="0" y="0"/>
                  </a:moveTo>
                  <a:lnTo>
                    <a:pt x="1863307" y="0"/>
                  </a:lnTo>
                  <a:lnTo>
                    <a:pt x="1863307" y="2921836"/>
                  </a:lnTo>
                  <a:lnTo>
                    <a:pt x="0" y="2921836"/>
                  </a:lnTo>
                  <a:close/>
                </a:path>
              </a:pathLst>
            </a:custGeom>
            <a:solidFill>
              <a:srgbClr val="F1EBE5"/>
            </a:solidFill>
          </p:spPr>
        </p:sp>
        <p:sp>
          <p:nvSpPr>
            <p:cNvPr name="TextBox 4" id="4"/>
            <p:cNvSpPr txBox="true"/>
            <p:nvPr/>
          </p:nvSpPr>
          <p:spPr>
            <a:xfrm>
              <a:off x="0" y="19050"/>
              <a:ext cx="1863307"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559792" y="1713268"/>
            <a:ext cx="6088280" cy="1693649"/>
          </a:xfrm>
          <a:custGeom>
            <a:avLst/>
            <a:gdLst/>
            <a:ahLst/>
            <a:cxnLst/>
            <a:rect r="r" b="b" t="t" l="l"/>
            <a:pathLst>
              <a:path h="1693649" w="6088280">
                <a:moveTo>
                  <a:pt x="0" y="0"/>
                </a:moveTo>
                <a:lnTo>
                  <a:pt x="6088280" y="0"/>
                </a:lnTo>
                <a:lnTo>
                  <a:pt x="6088280" y="1693649"/>
                </a:lnTo>
                <a:lnTo>
                  <a:pt x="0" y="1693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19864" y="4058553"/>
            <a:ext cx="7368136" cy="4144576"/>
          </a:xfrm>
          <a:custGeom>
            <a:avLst/>
            <a:gdLst/>
            <a:ahLst/>
            <a:cxnLst/>
            <a:rect r="r" b="b" t="t" l="l"/>
            <a:pathLst>
              <a:path h="4144576" w="7368136">
                <a:moveTo>
                  <a:pt x="0" y="0"/>
                </a:moveTo>
                <a:lnTo>
                  <a:pt x="7368136" y="0"/>
                </a:lnTo>
                <a:lnTo>
                  <a:pt x="7368136" y="4144576"/>
                </a:lnTo>
                <a:lnTo>
                  <a:pt x="0" y="4144576"/>
                </a:lnTo>
                <a:lnTo>
                  <a:pt x="0" y="0"/>
                </a:lnTo>
                <a:close/>
              </a:path>
            </a:pathLst>
          </a:custGeom>
          <a:blipFill>
            <a:blip r:embed="rId4"/>
            <a:stretch>
              <a:fillRect l="0" t="0" r="0" b="0"/>
            </a:stretch>
          </a:blipFill>
        </p:spPr>
      </p:sp>
      <p:sp>
        <p:nvSpPr>
          <p:cNvPr name="TextBox 7" id="7"/>
          <p:cNvSpPr txBox="true"/>
          <p:nvPr/>
        </p:nvSpPr>
        <p:spPr>
          <a:xfrm rot="0">
            <a:off x="1028700" y="1066800"/>
            <a:ext cx="8797353" cy="914781"/>
          </a:xfrm>
          <a:prstGeom prst="rect">
            <a:avLst/>
          </a:prstGeom>
        </p:spPr>
        <p:txBody>
          <a:bodyPr anchor="t" rtlCol="false" tIns="0" lIns="0" bIns="0" rIns="0">
            <a:spAutoFit/>
          </a:bodyPr>
          <a:lstStyle/>
          <a:p>
            <a:pPr algn="l" marL="0" indent="0" lvl="0">
              <a:lnSpc>
                <a:spcPts val="7182"/>
              </a:lnSpc>
            </a:pPr>
            <a:r>
              <a:rPr lang="en-US" b="true" sz="6300" spc="-264">
                <a:solidFill>
                  <a:srgbClr val="FFFFFF"/>
                </a:solidFill>
                <a:latin typeface="Be Vietnam Ultra-Bold"/>
                <a:ea typeface="Be Vietnam Ultra-Bold"/>
                <a:cs typeface="Be Vietnam Ultra-Bold"/>
                <a:sym typeface="Be Vietnam Ultra-Bold"/>
              </a:rPr>
              <a:t>KUBERNETES(K8S)</a:t>
            </a:r>
          </a:p>
        </p:txBody>
      </p:sp>
      <p:sp>
        <p:nvSpPr>
          <p:cNvPr name="TextBox 8" id="8"/>
          <p:cNvSpPr txBox="true"/>
          <p:nvPr/>
        </p:nvSpPr>
        <p:spPr>
          <a:xfrm rot="0">
            <a:off x="1028700" y="2285270"/>
            <a:ext cx="9446720" cy="6832473"/>
          </a:xfrm>
          <a:prstGeom prst="rect">
            <a:avLst/>
          </a:prstGeom>
        </p:spPr>
        <p:txBody>
          <a:bodyPr anchor="t" rtlCol="false" tIns="0" lIns="0" bIns="0" rIns="0">
            <a:spAutoFit/>
          </a:bodyPr>
          <a:lstStyle/>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Là một hệ thống mã nguồn mở dùng để tự động hoá việc triển khai, quản lý và mở rộng các ứng dụng container</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K8s là một orchestration giúp quản lý các container </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giúp  dễ dàng triển khai, mở rộng và quản lý các ứng dụng </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Mang đến khả năng tự động mở rộng, chịu lỗi, quản lý tài nguyên, tự động cập nhật rollback</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Các thành phần cơ bản như Pod, Deployment, Service, Namespace, ConfigMap, Secret,...</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1 cluster có các nodes, tổ chức các container vào các đơn vị gọi là Pods và điều phối tự động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8187267" cy="11553911"/>
            <a:chOff x="0" y="0"/>
            <a:chExt cx="2070455" cy="2921836"/>
          </a:xfrm>
        </p:grpSpPr>
        <p:sp>
          <p:nvSpPr>
            <p:cNvPr name="Freeform 3" id="3"/>
            <p:cNvSpPr/>
            <p:nvPr/>
          </p:nvSpPr>
          <p:spPr>
            <a:xfrm flipH="false" flipV="false" rot="0">
              <a:off x="0" y="0"/>
              <a:ext cx="2070455" cy="2921836"/>
            </a:xfrm>
            <a:custGeom>
              <a:avLst/>
              <a:gdLst/>
              <a:ahLst/>
              <a:cxnLst/>
              <a:rect r="r" b="b" t="t" l="l"/>
              <a:pathLst>
                <a:path h="2921836" w="2070455">
                  <a:moveTo>
                    <a:pt x="0" y="0"/>
                  </a:moveTo>
                  <a:lnTo>
                    <a:pt x="2070455" y="0"/>
                  </a:lnTo>
                  <a:lnTo>
                    <a:pt x="2070455" y="2921836"/>
                  </a:lnTo>
                  <a:lnTo>
                    <a:pt x="0" y="2921836"/>
                  </a:lnTo>
                  <a:close/>
                </a:path>
              </a:pathLst>
            </a:custGeom>
            <a:solidFill>
              <a:srgbClr val="F1EBE5"/>
            </a:solidFill>
          </p:spPr>
        </p:sp>
        <p:sp>
          <p:nvSpPr>
            <p:cNvPr name="TextBox 4" id="4"/>
            <p:cNvSpPr txBox="true"/>
            <p:nvPr/>
          </p:nvSpPr>
          <p:spPr>
            <a:xfrm>
              <a:off x="0" y="19050"/>
              <a:ext cx="2070455"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840123" y="1560195"/>
            <a:ext cx="4721723" cy="3352423"/>
          </a:xfrm>
          <a:custGeom>
            <a:avLst/>
            <a:gdLst/>
            <a:ahLst/>
            <a:cxnLst/>
            <a:rect r="r" b="b" t="t" l="l"/>
            <a:pathLst>
              <a:path h="3352423" w="4721723">
                <a:moveTo>
                  <a:pt x="0" y="0"/>
                </a:moveTo>
                <a:lnTo>
                  <a:pt x="4721723" y="0"/>
                </a:lnTo>
                <a:lnTo>
                  <a:pt x="4721723" y="3352423"/>
                </a:lnTo>
                <a:lnTo>
                  <a:pt x="0" y="3352423"/>
                </a:lnTo>
                <a:lnTo>
                  <a:pt x="0" y="0"/>
                </a:lnTo>
                <a:close/>
              </a:path>
            </a:pathLst>
          </a:custGeom>
          <a:blipFill>
            <a:blip r:embed="rId2"/>
            <a:stretch>
              <a:fillRect l="0" t="0" r="0" b="0"/>
            </a:stretch>
          </a:blipFill>
        </p:spPr>
      </p:sp>
      <p:sp>
        <p:nvSpPr>
          <p:cNvPr name="Freeform 6" id="6"/>
          <p:cNvSpPr/>
          <p:nvPr/>
        </p:nvSpPr>
        <p:spPr>
          <a:xfrm flipH="false" flipV="false" rot="0">
            <a:off x="11292042" y="5402238"/>
            <a:ext cx="5817886" cy="4055363"/>
          </a:xfrm>
          <a:custGeom>
            <a:avLst/>
            <a:gdLst/>
            <a:ahLst/>
            <a:cxnLst/>
            <a:rect r="r" b="b" t="t" l="l"/>
            <a:pathLst>
              <a:path h="4055363" w="5817886">
                <a:moveTo>
                  <a:pt x="0" y="0"/>
                </a:moveTo>
                <a:lnTo>
                  <a:pt x="5817886" y="0"/>
                </a:lnTo>
                <a:lnTo>
                  <a:pt x="5817886" y="4055363"/>
                </a:lnTo>
                <a:lnTo>
                  <a:pt x="0" y="4055363"/>
                </a:lnTo>
                <a:lnTo>
                  <a:pt x="0" y="0"/>
                </a:lnTo>
                <a:close/>
              </a:path>
            </a:pathLst>
          </a:custGeom>
          <a:blipFill>
            <a:blip r:embed="rId3"/>
            <a:stretch>
              <a:fillRect l="0" t="0" r="0" b="0"/>
            </a:stretch>
          </a:blipFill>
        </p:spPr>
      </p:sp>
      <p:sp>
        <p:nvSpPr>
          <p:cNvPr name="TextBox 7" id="7"/>
          <p:cNvSpPr txBox="true"/>
          <p:nvPr/>
        </p:nvSpPr>
        <p:spPr>
          <a:xfrm rot="0">
            <a:off x="1028700" y="1708393"/>
            <a:ext cx="9072033"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GITOPS &amp; ARGO CD</a:t>
            </a:r>
          </a:p>
        </p:txBody>
      </p:sp>
      <p:sp>
        <p:nvSpPr>
          <p:cNvPr name="TextBox 8" id="8"/>
          <p:cNvSpPr txBox="true"/>
          <p:nvPr/>
        </p:nvSpPr>
        <p:spPr>
          <a:xfrm rot="0">
            <a:off x="1028700" y="3036971"/>
            <a:ext cx="8808575" cy="5117973"/>
          </a:xfrm>
          <a:prstGeom prst="rect">
            <a:avLst/>
          </a:prstGeom>
        </p:spPr>
        <p:txBody>
          <a:bodyPr anchor="t" rtlCol="false" tIns="0" lIns="0" bIns="0" rIns="0">
            <a:spAutoFit/>
          </a:bodyPr>
          <a:lstStyle/>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GitOps là một phương pháp quản lý hạ tầng và triển khai ứng dụng bằng cách sử dụng Git làm nguồn trung gian duy nhất cho việc quản lý cấu hình hệ thống.</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Argo CD là một công cụ mã nguồn mở được thiết kế để hỗ trợ quy trình GitOps trong việc triển khai ứng dụng trên Kubernetes</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Argo CD được áp dụng vào trong bước CD (Continuous Delivery) của luồng CI/CD</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4951032" y="3436620"/>
            <a:ext cx="8385935" cy="3076575"/>
          </a:xfrm>
          <a:prstGeom prst="rect">
            <a:avLst/>
          </a:prstGeom>
        </p:spPr>
        <p:txBody>
          <a:bodyPr anchor="t" rtlCol="false" tIns="0" lIns="0" bIns="0" rIns="0">
            <a:spAutoFit/>
          </a:bodyPr>
          <a:lstStyle/>
          <a:p>
            <a:pPr algn="ctr" marL="0" indent="0" lvl="0">
              <a:lnSpc>
                <a:spcPts val="25199"/>
              </a:lnSpc>
            </a:pPr>
            <a:r>
              <a:rPr lang="en-US" b="true" sz="18000" spc="-756">
                <a:solidFill>
                  <a:srgbClr val="FFFFFF"/>
                </a:solidFill>
                <a:latin typeface="Be Vietnam Ultra-Bold"/>
                <a:ea typeface="Be Vietnam Ultra-Bold"/>
                <a:cs typeface="Be Vietnam Ultra-Bold"/>
                <a:sym typeface="Be Vietnam Ultra-Bold"/>
              </a:rPr>
              <a:t>DEMO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87332" y="2779033"/>
            <a:ext cx="14713336" cy="6479267"/>
          </a:xfrm>
          <a:custGeom>
            <a:avLst/>
            <a:gdLst/>
            <a:ahLst/>
            <a:cxnLst/>
            <a:rect r="r" b="b" t="t" l="l"/>
            <a:pathLst>
              <a:path h="6479267" w="14713336">
                <a:moveTo>
                  <a:pt x="0" y="0"/>
                </a:moveTo>
                <a:lnTo>
                  <a:pt x="14713336" y="0"/>
                </a:lnTo>
                <a:lnTo>
                  <a:pt x="14713336" y="6479267"/>
                </a:lnTo>
                <a:lnTo>
                  <a:pt x="0" y="6479267"/>
                </a:lnTo>
                <a:lnTo>
                  <a:pt x="0" y="0"/>
                </a:lnTo>
                <a:close/>
              </a:path>
            </a:pathLst>
          </a:custGeom>
          <a:blipFill>
            <a:blip r:embed="rId2"/>
            <a:stretch>
              <a:fillRect l="0" t="0" r="0" b="0"/>
            </a:stretch>
          </a:blipFill>
        </p:spPr>
      </p:sp>
      <p:sp>
        <p:nvSpPr>
          <p:cNvPr name="TextBox 3" id="3"/>
          <p:cNvSpPr txBox="true"/>
          <p:nvPr/>
        </p:nvSpPr>
        <p:spPr>
          <a:xfrm rot="0">
            <a:off x="1028700" y="1047750"/>
            <a:ext cx="16230600" cy="742950"/>
          </a:xfrm>
          <a:prstGeom prst="rect">
            <a:avLst/>
          </a:prstGeom>
        </p:spPr>
        <p:txBody>
          <a:bodyPr anchor="t" rtlCol="false" tIns="0" lIns="0" bIns="0" rIns="0">
            <a:spAutoFit/>
          </a:bodyPr>
          <a:lstStyle/>
          <a:p>
            <a:pPr algn="ctr">
              <a:lnSpc>
                <a:spcPts val="5700"/>
              </a:lnSpc>
              <a:spcBef>
                <a:spcPct val="0"/>
              </a:spcBef>
            </a:pPr>
            <a:r>
              <a:rPr lang="en-US" b="true" sz="5000" spc="-210">
                <a:solidFill>
                  <a:srgbClr val="3139A8"/>
                </a:solidFill>
                <a:latin typeface="Be Vietnam Ultra-Bold"/>
                <a:ea typeface="Be Vietnam Ultra-Bold"/>
                <a:cs typeface="Be Vietnam Ultra-Bold"/>
                <a:sym typeface="Be Vietnam Ultra-Bold"/>
              </a:rPr>
              <a:t>SƠ ĐỒ QUY TRÌNH CI/CD PIPELINE DEVSECOPS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54159" y="1657086"/>
            <a:ext cx="14379682" cy="8070597"/>
          </a:xfrm>
          <a:custGeom>
            <a:avLst/>
            <a:gdLst/>
            <a:ahLst/>
            <a:cxnLst/>
            <a:rect r="r" b="b" t="t" l="l"/>
            <a:pathLst>
              <a:path h="8070597" w="14379682">
                <a:moveTo>
                  <a:pt x="0" y="0"/>
                </a:moveTo>
                <a:lnTo>
                  <a:pt x="14379682" y="0"/>
                </a:lnTo>
                <a:lnTo>
                  <a:pt x="14379682" y="8070597"/>
                </a:lnTo>
                <a:lnTo>
                  <a:pt x="0" y="8070597"/>
                </a:lnTo>
                <a:lnTo>
                  <a:pt x="0" y="0"/>
                </a:lnTo>
                <a:close/>
              </a:path>
            </a:pathLst>
          </a:custGeom>
          <a:blipFill>
            <a:blip r:embed="rId2"/>
            <a:stretch>
              <a:fillRect l="0" t="0" r="0" b="0"/>
            </a:stretch>
          </a:blipFill>
        </p:spPr>
      </p:sp>
      <p:sp>
        <p:nvSpPr>
          <p:cNvPr name="TextBox 3" id="3"/>
          <p:cNvSpPr txBox="true"/>
          <p:nvPr/>
        </p:nvSpPr>
        <p:spPr>
          <a:xfrm rot="0">
            <a:off x="1028700" y="1047750"/>
            <a:ext cx="16230600" cy="742950"/>
          </a:xfrm>
          <a:prstGeom prst="rect">
            <a:avLst/>
          </a:prstGeom>
        </p:spPr>
        <p:txBody>
          <a:bodyPr anchor="t" rtlCol="false" tIns="0" lIns="0" bIns="0" rIns="0">
            <a:spAutoFit/>
          </a:bodyPr>
          <a:lstStyle/>
          <a:p>
            <a:pPr algn="ctr">
              <a:lnSpc>
                <a:spcPts val="5700"/>
              </a:lnSpc>
              <a:spcBef>
                <a:spcPct val="0"/>
              </a:spcBef>
            </a:pPr>
            <a:r>
              <a:rPr lang="en-US" b="true" sz="5000" spc="-210">
                <a:solidFill>
                  <a:srgbClr val="3139A8"/>
                </a:solidFill>
                <a:latin typeface="Be Vietnam Ultra-Bold"/>
                <a:ea typeface="Be Vietnam Ultra-Bold"/>
                <a:cs typeface="Be Vietnam Ultra-Bold"/>
                <a:sym typeface="Be Vietnam Ultra-Bold"/>
              </a:rPr>
              <a:t>SƠ ĐỒ CƠ SỞ HẠ TẦNG CỦA QUY TRÌNH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24515" y="1790700"/>
            <a:ext cx="13238969" cy="8224566"/>
          </a:xfrm>
          <a:custGeom>
            <a:avLst/>
            <a:gdLst/>
            <a:ahLst/>
            <a:cxnLst/>
            <a:rect r="r" b="b" t="t" l="l"/>
            <a:pathLst>
              <a:path h="8224566" w="13238969">
                <a:moveTo>
                  <a:pt x="0" y="0"/>
                </a:moveTo>
                <a:lnTo>
                  <a:pt x="13238970" y="0"/>
                </a:lnTo>
                <a:lnTo>
                  <a:pt x="13238970" y="8224566"/>
                </a:lnTo>
                <a:lnTo>
                  <a:pt x="0" y="8224566"/>
                </a:lnTo>
                <a:lnTo>
                  <a:pt x="0" y="0"/>
                </a:lnTo>
                <a:close/>
              </a:path>
            </a:pathLst>
          </a:custGeom>
          <a:blipFill>
            <a:blip r:embed="rId2"/>
            <a:stretch>
              <a:fillRect l="0" t="-1208" r="0" b="-1208"/>
            </a:stretch>
          </a:blipFill>
        </p:spPr>
      </p:sp>
      <p:sp>
        <p:nvSpPr>
          <p:cNvPr name="TextBox 3" id="3"/>
          <p:cNvSpPr txBox="true"/>
          <p:nvPr/>
        </p:nvSpPr>
        <p:spPr>
          <a:xfrm rot="0">
            <a:off x="1028700" y="1047750"/>
            <a:ext cx="16230600" cy="742950"/>
          </a:xfrm>
          <a:prstGeom prst="rect">
            <a:avLst/>
          </a:prstGeom>
        </p:spPr>
        <p:txBody>
          <a:bodyPr anchor="t" rtlCol="false" tIns="0" lIns="0" bIns="0" rIns="0">
            <a:spAutoFit/>
          </a:bodyPr>
          <a:lstStyle/>
          <a:p>
            <a:pPr algn="ctr">
              <a:lnSpc>
                <a:spcPts val="5700"/>
              </a:lnSpc>
              <a:spcBef>
                <a:spcPct val="0"/>
              </a:spcBef>
            </a:pPr>
            <a:r>
              <a:rPr lang="en-US" b="true" sz="5000" spc="-210">
                <a:solidFill>
                  <a:srgbClr val="3139A8"/>
                </a:solidFill>
                <a:latin typeface="Be Vietnam Ultra-Bold"/>
                <a:ea typeface="Be Vietnam Ultra-Bold"/>
                <a:cs typeface="Be Vietnam Ultra-Bold"/>
                <a:sym typeface="Be Vietnam Ultra-Bold"/>
              </a:rPr>
              <a:t>SƠ ĐỒ GIT FLOW VÀ PIPELINE FLOW CỦA QUY TRÌNH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3669030"/>
            <a:ext cx="8054690" cy="3253739"/>
          </a:xfrm>
          <a:prstGeom prst="rect">
            <a:avLst/>
          </a:prstGeom>
        </p:spPr>
        <p:txBody>
          <a:bodyPr anchor="t" rtlCol="false" tIns="0" lIns="0" bIns="0" rIns="0">
            <a:spAutoFit/>
          </a:bodyPr>
          <a:lstStyle/>
          <a:p>
            <a:pPr algn="l" marL="0" indent="0" lvl="0">
              <a:lnSpc>
                <a:spcPts val="12479"/>
              </a:lnSpc>
            </a:pPr>
            <a:r>
              <a:rPr lang="en-US" b="true" sz="12999" spc="-545">
                <a:solidFill>
                  <a:srgbClr val="3139A8"/>
                </a:solidFill>
                <a:latin typeface="Be Vietnam Ultra-Bold"/>
                <a:ea typeface="Be Vietnam Ultra-Bold"/>
                <a:cs typeface="Be Vietnam Ultra-Bold"/>
                <a:sym typeface="Be Vietnam Ultra-Bold"/>
              </a:rPr>
              <a:t>THANK YOU !</a:t>
            </a:r>
          </a:p>
        </p:txBody>
      </p:sp>
      <p:sp>
        <p:nvSpPr>
          <p:cNvPr name="TextBox 10" id="10"/>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ea typeface="Be Vietnam"/>
                <a:cs typeface="Be Vietnam"/>
                <a:sym typeface="Be Vietnam"/>
              </a:rPr>
              <a:t>SE400.P11.PMCL</a:t>
            </a:r>
          </a:p>
        </p:txBody>
      </p:sp>
      <p:sp>
        <p:nvSpPr>
          <p:cNvPr name="TextBox 11" id="11"/>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ea typeface="Be Vietnam"/>
                <a:cs typeface="Be Vietnam"/>
                <a:sym typeface="Be Vietnam"/>
              </a:rPr>
              <a:t>21521997-LÊ VĂN DUY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4070889" y="1275177"/>
            <a:ext cx="3514955" cy="3662879"/>
          </a:xfrm>
          <a:custGeom>
            <a:avLst/>
            <a:gdLst/>
            <a:ahLst/>
            <a:cxnLst/>
            <a:rect r="r" b="b" t="t" l="l"/>
            <a:pathLst>
              <a:path h="3662879" w="3514955">
                <a:moveTo>
                  <a:pt x="0" y="0"/>
                </a:moveTo>
                <a:lnTo>
                  <a:pt x="3514955" y="0"/>
                </a:lnTo>
                <a:lnTo>
                  <a:pt x="3514955" y="3662879"/>
                </a:lnTo>
                <a:lnTo>
                  <a:pt x="0" y="3662879"/>
                </a:lnTo>
                <a:lnTo>
                  <a:pt x="0" y="0"/>
                </a:lnTo>
                <a:close/>
              </a:path>
            </a:pathLst>
          </a:custGeom>
          <a:blipFill>
            <a:blip r:embed="rId2"/>
            <a:stretch>
              <a:fillRect l="0" t="0" r="0" b="0"/>
            </a:stretch>
          </a:blipFill>
        </p:spPr>
      </p:sp>
      <p:sp>
        <p:nvSpPr>
          <p:cNvPr name="Freeform 3" id="3"/>
          <p:cNvSpPr/>
          <p:nvPr/>
        </p:nvSpPr>
        <p:spPr>
          <a:xfrm flipH="false" flipV="false" rot="0">
            <a:off x="9410510" y="1710921"/>
            <a:ext cx="4393869" cy="3227136"/>
          </a:xfrm>
          <a:custGeom>
            <a:avLst/>
            <a:gdLst/>
            <a:ahLst/>
            <a:cxnLst/>
            <a:rect r="r" b="b" t="t" l="l"/>
            <a:pathLst>
              <a:path h="3227136" w="4393869">
                <a:moveTo>
                  <a:pt x="0" y="0"/>
                </a:moveTo>
                <a:lnTo>
                  <a:pt x="4393869" y="0"/>
                </a:lnTo>
                <a:lnTo>
                  <a:pt x="4393869" y="3227135"/>
                </a:lnTo>
                <a:lnTo>
                  <a:pt x="0" y="3227135"/>
                </a:lnTo>
                <a:lnTo>
                  <a:pt x="0" y="0"/>
                </a:lnTo>
                <a:close/>
              </a:path>
            </a:pathLst>
          </a:custGeom>
          <a:blipFill>
            <a:blip r:embed="rId3"/>
            <a:stretch>
              <a:fillRect l="0" t="0" r="0" b="0"/>
            </a:stretch>
          </a:blipFill>
        </p:spPr>
      </p:sp>
      <p:sp>
        <p:nvSpPr>
          <p:cNvPr name="Freeform 4" id="4"/>
          <p:cNvSpPr/>
          <p:nvPr/>
        </p:nvSpPr>
        <p:spPr>
          <a:xfrm flipH="false" flipV="false" rot="0">
            <a:off x="10662844" y="5724073"/>
            <a:ext cx="6283070" cy="3534227"/>
          </a:xfrm>
          <a:custGeom>
            <a:avLst/>
            <a:gdLst/>
            <a:ahLst/>
            <a:cxnLst/>
            <a:rect r="r" b="b" t="t" l="l"/>
            <a:pathLst>
              <a:path h="3534227" w="6283070">
                <a:moveTo>
                  <a:pt x="0" y="0"/>
                </a:moveTo>
                <a:lnTo>
                  <a:pt x="6283070" y="0"/>
                </a:lnTo>
                <a:lnTo>
                  <a:pt x="6283070" y="3534227"/>
                </a:lnTo>
                <a:lnTo>
                  <a:pt x="0" y="3534227"/>
                </a:lnTo>
                <a:lnTo>
                  <a:pt x="0" y="0"/>
                </a:lnTo>
                <a:close/>
              </a:path>
            </a:pathLst>
          </a:custGeom>
          <a:blipFill>
            <a:blip r:embed="rId4"/>
            <a:stretch>
              <a:fillRect l="0" t="0" r="0" b="0"/>
            </a:stretch>
          </a:blipFill>
        </p:spPr>
      </p:sp>
      <p:sp>
        <p:nvSpPr>
          <p:cNvPr name="TextBox 5" id="5"/>
          <p:cNvSpPr txBox="true"/>
          <p:nvPr/>
        </p:nvSpPr>
        <p:spPr>
          <a:xfrm rot="0">
            <a:off x="1219200" y="2890758"/>
            <a:ext cx="8385935" cy="1060451"/>
          </a:xfrm>
          <a:prstGeom prst="rect">
            <a:avLst/>
          </a:prstGeom>
        </p:spPr>
        <p:txBody>
          <a:bodyPr anchor="t" rtlCol="false" tIns="0" lIns="0" bIns="0" rIns="0">
            <a:spAutoFit/>
          </a:bodyPr>
          <a:lstStyle/>
          <a:p>
            <a:pPr algn="l" marL="0" indent="0" lvl="0">
              <a:lnSpc>
                <a:spcPts val="8000"/>
              </a:lnSpc>
            </a:pPr>
            <a:r>
              <a:rPr lang="en-US" b="true" sz="8000" spc="-336">
                <a:solidFill>
                  <a:srgbClr val="3139A8"/>
                </a:solidFill>
                <a:latin typeface="Be Vietnam Ultra-Bold"/>
                <a:ea typeface="Be Vietnam Ultra-Bold"/>
                <a:cs typeface="Be Vietnam Ultra-Bold"/>
                <a:sym typeface="Be Vietnam Ultra-Bold"/>
              </a:rPr>
              <a:t>GIỚI THIỆU</a:t>
            </a:r>
          </a:p>
        </p:txBody>
      </p:sp>
      <p:sp>
        <p:nvSpPr>
          <p:cNvPr name="TextBox 6" id="6"/>
          <p:cNvSpPr txBox="true"/>
          <p:nvPr/>
        </p:nvSpPr>
        <p:spPr>
          <a:xfrm rot="0">
            <a:off x="1219200" y="4254897"/>
            <a:ext cx="8385935" cy="3403473"/>
          </a:xfrm>
          <a:prstGeom prst="rect">
            <a:avLst/>
          </a:prstGeom>
        </p:spPr>
        <p:txBody>
          <a:bodyPr anchor="t" rtlCol="false" tIns="0" lIns="0" bIns="0" rIns="0">
            <a:spAutoFit/>
          </a:bodyPr>
          <a:lstStyle/>
          <a:p>
            <a:pPr algn="just" marL="604519" indent="-302260" lvl="1">
              <a:lnSpc>
                <a:spcPts val="4535"/>
              </a:lnSpc>
              <a:buFont typeface="Arial"/>
              <a:buChar char="•"/>
            </a:pPr>
            <a:r>
              <a:rPr lang="en-US" b="true" sz="2799">
                <a:solidFill>
                  <a:srgbClr val="3139A8"/>
                </a:solidFill>
                <a:latin typeface="Quicksand Medium"/>
                <a:ea typeface="Quicksand Medium"/>
                <a:cs typeface="Quicksand Medium"/>
                <a:sym typeface="Quicksand Medium"/>
              </a:rPr>
              <a:t>Xây dựng quy trình CI/CD Pipeline DevSecOps cho ứng dụng Todolist React + Go, giúp triển khai và kiểm thử tự động ứng dụng.</a:t>
            </a:r>
          </a:p>
          <a:p>
            <a:pPr algn="just" marL="604519" indent="-302260" lvl="1">
              <a:lnSpc>
                <a:spcPts val="4535"/>
              </a:lnSpc>
              <a:buFont typeface="Arial"/>
              <a:buChar char="•"/>
            </a:pPr>
            <a:r>
              <a:rPr lang="en-US" b="true" sz="2799">
                <a:solidFill>
                  <a:srgbClr val="3139A8"/>
                </a:solidFill>
                <a:latin typeface="Quicksand Medium"/>
                <a:ea typeface="Quicksand Medium"/>
                <a:cs typeface="Quicksand Medium"/>
                <a:sym typeface="Quicksand Medium"/>
              </a:rPr>
              <a:t>Sử dụng Docker để đóng gói</a:t>
            </a:r>
          </a:p>
          <a:p>
            <a:pPr algn="just" marL="604519" indent="-302260" lvl="1">
              <a:lnSpc>
                <a:spcPts val="4535"/>
              </a:lnSpc>
              <a:buFont typeface="Arial"/>
              <a:buChar char="•"/>
            </a:pPr>
            <a:r>
              <a:rPr lang="en-US" b="true" sz="2799">
                <a:solidFill>
                  <a:srgbClr val="3139A8"/>
                </a:solidFill>
                <a:latin typeface="Quicksand Medium"/>
                <a:ea typeface="Quicksand Medium"/>
                <a:cs typeface="Quicksand Medium"/>
                <a:sym typeface="Quicksand Medium"/>
              </a:rPr>
              <a:t>GitLab CI để tự động hóa quy trình.</a:t>
            </a:r>
          </a:p>
          <a:p>
            <a:pPr algn="just" marL="604519" indent="-302260" lvl="1">
              <a:lnSpc>
                <a:spcPts val="4535"/>
              </a:lnSpc>
              <a:buFont typeface="Arial"/>
              <a:buChar char="•"/>
            </a:pPr>
            <a:r>
              <a:rPr lang="en-US" b="true" sz="2799">
                <a:solidFill>
                  <a:srgbClr val="3139A8"/>
                </a:solidFill>
                <a:latin typeface="Quicksand Medium"/>
                <a:ea typeface="Quicksand Medium"/>
                <a:cs typeface="Quicksand Medium"/>
                <a:sym typeface="Quicksand Medium"/>
              </a:rPr>
              <a:t>Kubernetes để triển khai ứng dụng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927681"/>
            <a:ext cx="6661700" cy="7330619"/>
          </a:xfrm>
          <a:custGeom>
            <a:avLst/>
            <a:gdLst/>
            <a:ahLst/>
            <a:cxnLst/>
            <a:rect r="r" b="b" t="t" l="l"/>
            <a:pathLst>
              <a:path h="7330619" w="6661700">
                <a:moveTo>
                  <a:pt x="0" y="0"/>
                </a:moveTo>
                <a:lnTo>
                  <a:pt x="6661700" y="0"/>
                </a:lnTo>
                <a:lnTo>
                  <a:pt x="6661700" y="7330619"/>
                </a:lnTo>
                <a:lnTo>
                  <a:pt x="0" y="7330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873365" y="2933341"/>
            <a:ext cx="8385935"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DEVOPS</a:t>
            </a:r>
          </a:p>
        </p:txBody>
      </p:sp>
      <p:sp>
        <p:nvSpPr>
          <p:cNvPr name="TextBox 4" id="4"/>
          <p:cNvSpPr txBox="true"/>
          <p:nvPr/>
        </p:nvSpPr>
        <p:spPr>
          <a:xfrm rot="0">
            <a:off x="8873365" y="4237101"/>
            <a:ext cx="8385935" cy="4546473"/>
          </a:xfrm>
          <a:prstGeom prst="rect">
            <a:avLst/>
          </a:prstGeom>
        </p:spPr>
        <p:txBody>
          <a:bodyPr anchor="t" rtlCol="false" tIns="0" lIns="0" bIns="0" rIns="0">
            <a:spAutoFit/>
          </a:bodyPr>
          <a:lstStyle/>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Một phương pháp phát triển phần mềm kết hợp giữa Development (phát triển) và Operations (vận hành).</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Là một văn hóa làm việc, là một phương pháp làm việc linh hoạt.</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Mục tiêu là tăng tốc độ phát triển và chuyển giao sản phẩm.</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Tự động hóa, hợp tác, liên tục, phản hồi nhanh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9605135" y="1358764"/>
            <a:ext cx="8534093" cy="4085697"/>
          </a:xfrm>
          <a:custGeom>
            <a:avLst/>
            <a:gdLst/>
            <a:ahLst/>
            <a:cxnLst/>
            <a:rect r="r" b="b" t="t" l="l"/>
            <a:pathLst>
              <a:path h="4085697" w="8534093">
                <a:moveTo>
                  <a:pt x="0" y="0"/>
                </a:moveTo>
                <a:lnTo>
                  <a:pt x="8534093" y="0"/>
                </a:lnTo>
                <a:lnTo>
                  <a:pt x="8534093" y="4085698"/>
                </a:lnTo>
                <a:lnTo>
                  <a:pt x="0" y="4085698"/>
                </a:lnTo>
                <a:lnTo>
                  <a:pt x="0" y="0"/>
                </a:lnTo>
                <a:close/>
              </a:path>
            </a:pathLst>
          </a:custGeom>
          <a:blipFill>
            <a:blip r:embed="rId2"/>
            <a:stretch>
              <a:fillRect l="0" t="0" r="0" b="0"/>
            </a:stretch>
          </a:blipFill>
        </p:spPr>
      </p:sp>
      <p:sp>
        <p:nvSpPr>
          <p:cNvPr name="Freeform 3" id="3"/>
          <p:cNvSpPr/>
          <p:nvPr/>
        </p:nvSpPr>
        <p:spPr>
          <a:xfrm flipH="false" flipV="false" rot="0">
            <a:off x="9605135" y="5644057"/>
            <a:ext cx="8534093" cy="3552316"/>
          </a:xfrm>
          <a:custGeom>
            <a:avLst/>
            <a:gdLst/>
            <a:ahLst/>
            <a:cxnLst/>
            <a:rect r="r" b="b" t="t" l="l"/>
            <a:pathLst>
              <a:path h="3552316" w="8534093">
                <a:moveTo>
                  <a:pt x="0" y="0"/>
                </a:moveTo>
                <a:lnTo>
                  <a:pt x="8534093" y="0"/>
                </a:lnTo>
                <a:lnTo>
                  <a:pt x="8534093" y="3552317"/>
                </a:lnTo>
                <a:lnTo>
                  <a:pt x="0" y="3552317"/>
                </a:lnTo>
                <a:lnTo>
                  <a:pt x="0" y="0"/>
                </a:lnTo>
                <a:close/>
              </a:path>
            </a:pathLst>
          </a:custGeom>
          <a:blipFill>
            <a:blip r:embed="rId3"/>
            <a:stretch>
              <a:fillRect l="0" t="0" r="0" b="0"/>
            </a:stretch>
          </a:blipFill>
        </p:spPr>
      </p:sp>
      <p:sp>
        <p:nvSpPr>
          <p:cNvPr name="TextBox 4" id="4"/>
          <p:cNvSpPr txBox="true"/>
          <p:nvPr/>
        </p:nvSpPr>
        <p:spPr>
          <a:xfrm rot="0">
            <a:off x="1219200" y="2376723"/>
            <a:ext cx="8385935"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DEVSECOPS</a:t>
            </a:r>
          </a:p>
        </p:txBody>
      </p:sp>
      <p:sp>
        <p:nvSpPr>
          <p:cNvPr name="TextBox 5" id="5"/>
          <p:cNvSpPr txBox="true"/>
          <p:nvPr/>
        </p:nvSpPr>
        <p:spPr>
          <a:xfrm rot="0">
            <a:off x="1123950" y="3434715"/>
            <a:ext cx="8295646" cy="5117973"/>
          </a:xfrm>
          <a:prstGeom prst="rect">
            <a:avLst/>
          </a:prstGeom>
        </p:spPr>
        <p:txBody>
          <a:bodyPr anchor="t" rtlCol="false" tIns="0" lIns="0" bIns="0" rIns="0">
            <a:spAutoFit/>
          </a:bodyPr>
          <a:lstStyle/>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Là bước phát triển tiếp theo của DevOps khi tích hợp bảo mật (Security) vào các giai đoạn.</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Các cuộc tấn công mạng ngày càng phức tạp, bảo mật càng đóng vai trò quan trọng.</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Giúp phát hiện sớm và xử lý kịp thời các lỗ hổng tiềm ẩn.</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Tích hợp vào các giai đoạn chính, xác định rủi ro từ khi lập kế hoạch, phát triển, triển khai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027615" y="3518131"/>
            <a:ext cx="6520302" cy="4585945"/>
          </a:xfrm>
          <a:custGeom>
            <a:avLst/>
            <a:gdLst/>
            <a:ahLst/>
            <a:cxnLst/>
            <a:rect r="r" b="b" t="t" l="l"/>
            <a:pathLst>
              <a:path h="4585945" w="6520302">
                <a:moveTo>
                  <a:pt x="0" y="0"/>
                </a:moveTo>
                <a:lnTo>
                  <a:pt x="6520302" y="0"/>
                </a:lnTo>
                <a:lnTo>
                  <a:pt x="6520302" y="4585945"/>
                </a:lnTo>
                <a:lnTo>
                  <a:pt x="0" y="4585945"/>
                </a:lnTo>
                <a:lnTo>
                  <a:pt x="0" y="0"/>
                </a:lnTo>
                <a:close/>
              </a:path>
            </a:pathLst>
          </a:custGeom>
          <a:blipFill>
            <a:blip r:embed="rId2"/>
            <a:stretch>
              <a:fillRect l="0" t="0" r="0" b="0"/>
            </a:stretch>
          </a:blipFill>
        </p:spPr>
      </p:sp>
      <p:sp>
        <p:nvSpPr>
          <p:cNvPr name="TextBox 3" id="3"/>
          <p:cNvSpPr txBox="true"/>
          <p:nvPr/>
        </p:nvSpPr>
        <p:spPr>
          <a:xfrm rot="0">
            <a:off x="1028700" y="2045498"/>
            <a:ext cx="8936763" cy="993142"/>
          </a:xfrm>
          <a:prstGeom prst="rect">
            <a:avLst/>
          </a:prstGeom>
        </p:spPr>
        <p:txBody>
          <a:bodyPr anchor="t" rtlCol="false" tIns="0" lIns="0" bIns="0" rIns="0">
            <a:spAutoFit/>
          </a:bodyPr>
          <a:lstStyle/>
          <a:p>
            <a:pPr algn="l" marL="0" indent="0" lvl="0">
              <a:lnSpc>
                <a:spcPts val="7630"/>
              </a:lnSpc>
            </a:pPr>
            <a:r>
              <a:rPr lang="en-US" b="true" sz="7000" spc="-294">
                <a:solidFill>
                  <a:srgbClr val="3139A8"/>
                </a:solidFill>
                <a:latin typeface="Be Vietnam Ultra-Bold"/>
                <a:ea typeface="Be Vietnam Ultra-Bold"/>
                <a:cs typeface="Be Vietnam Ultra-Bold"/>
                <a:sym typeface="Be Vietnam Ultra-Bold"/>
              </a:rPr>
              <a:t>CI/CD</a:t>
            </a:r>
          </a:p>
        </p:txBody>
      </p:sp>
      <p:sp>
        <p:nvSpPr>
          <p:cNvPr name="TextBox 4" id="4"/>
          <p:cNvSpPr txBox="true"/>
          <p:nvPr/>
        </p:nvSpPr>
        <p:spPr>
          <a:xfrm rot="0">
            <a:off x="1028700" y="3190204"/>
            <a:ext cx="9710298" cy="5117973"/>
          </a:xfrm>
          <a:prstGeom prst="rect">
            <a:avLst/>
          </a:prstGeom>
        </p:spPr>
        <p:txBody>
          <a:bodyPr anchor="t" rtlCol="false" tIns="0" lIns="0" bIns="0" rIns="0">
            <a:spAutoFit/>
          </a:bodyPr>
          <a:lstStyle/>
          <a:p>
            <a:pPr algn="just" marL="604519" indent="-302260" lvl="1">
              <a:lnSpc>
                <a:spcPts val="4535"/>
              </a:lnSpc>
              <a:buFont typeface="Arial"/>
              <a:buChar char="•"/>
            </a:pPr>
            <a:r>
              <a:rPr lang="en-US" b="true" sz="2799">
                <a:solidFill>
                  <a:srgbClr val="3139A8"/>
                </a:solidFill>
                <a:latin typeface="Quicksand Medium"/>
                <a:ea typeface="Quicksand Medium"/>
                <a:cs typeface="Quicksand Medium"/>
                <a:sym typeface="Quicksand Medium"/>
              </a:rPr>
              <a:t>Continuous Integration (CI) là một phương pháp trong phát triển phần mềm cho phép các lập trình viên thường xuyên đưa mã mới vào nhánh chính.</a:t>
            </a:r>
          </a:p>
          <a:p>
            <a:pPr algn="just" marL="604519" indent="-302260" lvl="1">
              <a:lnSpc>
                <a:spcPts val="4535"/>
              </a:lnSpc>
              <a:buFont typeface="Arial"/>
              <a:buChar char="•"/>
            </a:pPr>
            <a:r>
              <a:rPr lang="en-US" b="true" sz="2799">
                <a:solidFill>
                  <a:srgbClr val="3139A8"/>
                </a:solidFill>
                <a:latin typeface="Quicksand Medium"/>
                <a:ea typeface="Quicksand Medium"/>
                <a:cs typeface="Quicksand Medium"/>
                <a:sym typeface="Quicksand Medium"/>
              </a:rPr>
              <a:t>Continuous Delivery (CD) là một bước tiến tiếp theo sau CI, là phương pháp tự động hóa quá trình triển khai phần mềm.</a:t>
            </a:r>
          </a:p>
          <a:p>
            <a:pPr algn="just" marL="604519" indent="-302260" lvl="1">
              <a:lnSpc>
                <a:spcPts val="4535"/>
              </a:lnSpc>
              <a:buFont typeface="Arial"/>
              <a:buChar char="•"/>
            </a:pPr>
            <a:r>
              <a:rPr lang="en-US" b="true" sz="2799">
                <a:solidFill>
                  <a:srgbClr val="3139A8"/>
                </a:solidFill>
                <a:latin typeface="Quicksand Medium"/>
                <a:ea typeface="Quicksand Medium"/>
                <a:cs typeface="Quicksand Medium"/>
                <a:sym typeface="Quicksand Medium"/>
              </a:rPr>
              <a:t>CI là bước tiền đề để thực hiện CD.</a:t>
            </a:r>
          </a:p>
          <a:p>
            <a:pPr algn="just" marL="604519" indent="-302260" lvl="1">
              <a:lnSpc>
                <a:spcPts val="4535"/>
              </a:lnSpc>
              <a:buFont typeface="Arial"/>
              <a:buChar char="•"/>
            </a:pPr>
            <a:r>
              <a:rPr lang="en-US" b="true" sz="2799">
                <a:solidFill>
                  <a:srgbClr val="3139A8"/>
                </a:solidFill>
                <a:latin typeface="Quicksand Medium"/>
                <a:ea typeface="Quicksand Medium"/>
                <a:cs typeface="Quicksand Medium"/>
                <a:sym typeface="Quicksand Medium"/>
              </a:rPr>
              <a:t>Đóng vai trò quan trọng trong việc tăng cường hiệu quả của quy trình phát triển phần mềm.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751610" y="2400332"/>
            <a:ext cx="14784779" cy="4509358"/>
          </a:xfrm>
          <a:custGeom>
            <a:avLst/>
            <a:gdLst/>
            <a:ahLst/>
            <a:cxnLst/>
            <a:rect r="r" b="b" t="t" l="l"/>
            <a:pathLst>
              <a:path h="4509358" w="14784779">
                <a:moveTo>
                  <a:pt x="0" y="0"/>
                </a:moveTo>
                <a:lnTo>
                  <a:pt x="14784780" y="0"/>
                </a:lnTo>
                <a:lnTo>
                  <a:pt x="14784780" y="4509358"/>
                </a:lnTo>
                <a:lnTo>
                  <a:pt x="0" y="4509358"/>
                </a:lnTo>
                <a:lnTo>
                  <a:pt x="0" y="0"/>
                </a:lnTo>
                <a:close/>
              </a:path>
            </a:pathLst>
          </a:custGeom>
          <a:blipFill>
            <a:blip r:embed="rId2"/>
            <a:stretch>
              <a:fillRect l="0" t="0" r="0" b="0"/>
            </a:stretch>
          </a:blipFill>
        </p:spPr>
      </p:sp>
      <p:sp>
        <p:nvSpPr>
          <p:cNvPr name="Freeform 3" id="3"/>
          <p:cNvSpPr/>
          <p:nvPr/>
        </p:nvSpPr>
        <p:spPr>
          <a:xfrm flipH="false" flipV="false" rot="0">
            <a:off x="6380720" y="6086258"/>
            <a:ext cx="10155670" cy="3744903"/>
          </a:xfrm>
          <a:custGeom>
            <a:avLst/>
            <a:gdLst/>
            <a:ahLst/>
            <a:cxnLst/>
            <a:rect r="r" b="b" t="t" l="l"/>
            <a:pathLst>
              <a:path h="3744903" w="10155670">
                <a:moveTo>
                  <a:pt x="0" y="0"/>
                </a:moveTo>
                <a:lnTo>
                  <a:pt x="10155670" y="0"/>
                </a:lnTo>
                <a:lnTo>
                  <a:pt x="10155670" y="3744903"/>
                </a:lnTo>
                <a:lnTo>
                  <a:pt x="0" y="3744903"/>
                </a:lnTo>
                <a:lnTo>
                  <a:pt x="0" y="0"/>
                </a:lnTo>
                <a:close/>
              </a:path>
            </a:pathLst>
          </a:custGeom>
          <a:blipFill>
            <a:blip r:embed="rId3"/>
            <a:stretch>
              <a:fillRect l="0" t="0" r="0" b="0"/>
            </a:stretch>
          </a:blipFill>
        </p:spPr>
      </p:sp>
      <p:sp>
        <p:nvSpPr>
          <p:cNvPr name="TextBox 4" id="4"/>
          <p:cNvSpPr txBox="true"/>
          <p:nvPr/>
        </p:nvSpPr>
        <p:spPr>
          <a:xfrm rot="0">
            <a:off x="2474521" y="1181100"/>
            <a:ext cx="13338959" cy="1060451"/>
          </a:xfrm>
          <a:prstGeom prst="rect">
            <a:avLst/>
          </a:prstGeom>
        </p:spPr>
        <p:txBody>
          <a:bodyPr anchor="t" rtlCol="false" tIns="0" lIns="0" bIns="0" rIns="0">
            <a:spAutoFit/>
          </a:bodyPr>
          <a:lstStyle/>
          <a:p>
            <a:pPr algn="ctr" marL="0" indent="0" lvl="0">
              <a:lnSpc>
                <a:spcPts val="8000"/>
              </a:lnSpc>
            </a:pPr>
            <a:r>
              <a:rPr lang="en-US" b="true" sz="8000" spc="-336">
                <a:solidFill>
                  <a:srgbClr val="3139A8"/>
                </a:solidFill>
                <a:latin typeface="Be Vietnam Ultra-Bold"/>
                <a:ea typeface="Be Vietnam Ultra-Bold"/>
                <a:cs typeface="Be Vietnam Ultra-Bold"/>
                <a:sym typeface="Be Vietnam Ultra-Bold"/>
              </a:rPr>
              <a:t>CICD PROCESS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9998265" y="1795761"/>
            <a:ext cx="8060881" cy="674601"/>
            <a:chOff x="0" y="0"/>
            <a:chExt cx="2513980" cy="210390"/>
          </a:xfrm>
        </p:grpSpPr>
        <p:sp>
          <p:nvSpPr>
            <p:cNvPr name="Freeform 3" id="3"/>
            <p:cNvSpPr/>
            <p:nvPr/>
          </p:nvSpPr>
          <p:spPr>
            <a:xfrm flipH="false" flipV="false" rot="0">
              <a:off x="0" y="0"/>
              <a:ext cx="2513980" cy="210391"/>
            </a:xfrm>
            <a:custGeom>
              <a:avLst/>
              <a:gdLst/>
              <a:ahLst/>
              <a:cxnLst/>
              <a:rect r="r" b="b" t="t" l="l"/>
              <a:pathLst>
                <a:path h="210391" w="2513980">
                  <a:moveTo>
                    <a:pt x="14406" y="0"/>
                  </a:moveTo>
                  <a:lnTo>
                    <a:pt x="2499573" y="0"/>
                  </a:lnTo>
                  <a:cubicBezTo>
                    <a:pt x="2503394" y="0"/>
                    <a:pt x="2507058" y="1518"/>
                    <a:pt x="2509760" y="4220"/>
                  </a:cubicBezTo>
                  <a:cubicBezTo>
                    <a:pt x="2512462" y="6921"/>
                    <a:pt x="2513980" y="10586"/>
                    <a:pt x="2513980" y="14406"/>
                  </a:cubicBezTo>
                  <a:lnTo>
                    <a:pt x="2513980" y="195984"/>
                  </a:lnTo>
                  <a:cubicBezTo>
                    <a:pt x="2513980" y="203941"/>
                    <a:pt x="2507530" y="210391"/>
                    <a:pt x="2499573" y="210391"/>
                  </a:cubicBezTo>
                  <a:lnTo>
                    <a:pt x="14406" y="210391"/>
                  </a:lnTo>
                  <a:cubicBezTo>
                    <a:pt x="10586" y="210391"/>
                    <a:pt x="6921" y="208873"/>
                    <a:pt x="4220" y="206171"/>
                  </a:cubicBezTo>
                  <a:cubicBezTo>
                    <a:pt x="1518" y="203469"/>
                    <a:pt x="0" y="199805"/>
                    <a:pt x="0" y="195984"/>
                  </a:cubicBezTo>
                  <a:lnTo>
                    <a:pt x="0" y="14406"/>
                  </a:lnTo>
                  <a:cubicBezTo>
                    <a:pt x="0" y="6450"/>
                    <a:pt x="6450" y="0"/>
                    <a:pt x="14406" y="0"/>
                  </a:cubicBezTo>
                  <a:close/>
                </a:path>
              </a:pathLst>
            </a:custGeom>
            <a:solidFill>
              <a:srgbClr val="FD696E"/>
            </a:solidFill>
            <a:ln w="9525" cap="sq">
              <a:solidFill>
                <a:srgbClr val="000000"/>
              </a:solidFill>
              <a:prstDash val="solid"/>
              <a:miter/>
            </a:ln>
          </p:spPr>
        </p:sp>
        <p:sp>
          <p:nvSpPr>
            <p:cNvPr name="TextBox 4" id="4"/>
            <p:cNvSpPr txBox="true"/>
            <p:nvPr/>
          </p:nvSpPr>
          <p:spPr>
            <a:xfrm>
              <a:off x="0" y="-57150"/>
              <a:ext cx="2513980" cy="267540"/>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Open Sans Extra Bold"/>
                  <a:ea typeface="Open Sans Extra Bold"/>
                  <a:cs typeface="Open Sans Extra Bold"/>
                  <a:sym typeface="Open Sans Extra Bold"/>
                </a:rPr>
                <a:t>Static Application Security Testing (SAST) </a:t>
              </a:r>
            </a:p>
          </p:txBody>
        </p:sp>
      </p:grpSp>
      <p:sp>
        <p:nvSpPr>
          <p:cNvPr name="Freeform 5" id="5"/>
          <p:cNvSpPr/>
          <p:nvPr/>
        </p:nvSpPr>
        <p:spPr>
          <a:xfrm flipH="false" flipV="false" rot="0">
            <a:off x="228854" y="4147658"/>
            <a:ext cx="9474945" cy="4926971"/>
          </a:xfrm>
          <a:custGeom>
            <a:avLst/>
            <a:gdLst/>
            <a:ahLst/>
            <a:cxnLst/>
            <a:rect r="r" b="b" t="t" l="l"/>
            <a:pathLst>
              <a:path h="4926971" w="9474945">
                <a:moveTo>
                  <a:pt x="0" y="0"/>
                </a:moveTo>
                <a:lnTo>
                  <a:pt x="9474945" y="0"/>
                </a:lnTo>
                <a:lnTo>
                  <a:pt x="9474945" y="4926972"/>
                </a:lnTo>
                <a:lnTo>
                  <a:pt x="0" y="4926972"/>
                </a:lnTo>
                <a:lnTo>
                  <a:pt x="0" y="0"/>
                </a:lnTo>
                <a:close/>
              </a:path>
            </a:pathLst>
          </a:custGeom>
          <a:blipFill>
            <a:blip r:embed="rId2"/>
            <a:stretch>
              <a:fillRect l="0" t="0" r="0" b="0"/>
            </a:stretch>
          </a:blipFill>
        </p:spPr>
      </p:sp>
      <p:sp>
        <p:nvSpPr>
          <p:cNvPr name="TextBox 6" id="6"/>
          <p:cNvSpPr txBox="true"/>
          <p:nvPr/>
        </p:nvSpPr>
        <p:spPr>
          <a:xfrm rot="0">
            <a:off x="1003927" y="1279045"/>
            <a:ext cx="7924800" cy="1955167"/>
          </a:xfrm>
          <a:prstGeom prst="rect">
            <a:avLst/>
          </a:prstGeom>
        </p:spPr>
        <p:txBody>
          <a:bodyPr anchor="t" rtlCol="false" tIns="0" lIns="0" bIns="0" rIns="0">
            <a:spAutoFit/>
          </a:bodyPr>
          <a:lstStyle/>
          <a:p>
            <a:pPr algn="l" marL="0" indent="0" lvl="0">
              <a:lnSpc>
                <a:spcPts val="7630"/>
              </a:lnSpc>
            </a:pPr>
            <a:r>
              <a:rPr lang="en-US" b="true" sz="7000" spc="-294">
                <a:solidFill>
                  <a:srgbClr val="3139A8"/>
                </a:solidFill>
                <a:latin typeface="Be Vietnam Ultra-Bold"/>
                <a:ea typeface="Be Vietnam Ultra-Bold"/>
                <a:cs typeface="Be Vietnam Ultra-Bold"/>
                <a:sym typeface="Be Vietnam Ultra-Bold"/>
              </a:rPr>
              <a:t>CÁC LOẠI TEST TRONG DEVSECOPS</a:t>
            </a:r>
          </a:p>
        </p:txBody>
      </p:sp>
      <p:grpSp>
        <p:nvGrpSpPr>
          <p:cNvPr name="Group 7" id="7"/>
          <p:cNvGrpSpPr/>
          <p:nvPr/>
        </p:nvGrpSpPr>
        <p:grpSpPr>
          <a:xfrm rot="0">
            <a:off x="9998265" y="2896912"/>
            <a:ext cx="8060881" cy="674601"/>
            <a:chOff x="0" y="0"/>
            <a:chExt cx="2513980" cy="210390"/>
          </a:xfrm>
        </p:grpSpPr>
        <p:sp>
          <p:nvSpPr>
            <p:cNvPr name="Freeform 8" id="8"/>
            <p:cNvSpPr/>
            <p:nvPr/>
          </p:nvSpPr>
          <p:spPr>
            <a:xfrm flipH="false" flipV="false" rot="0">
              <a:off x="0" y="0"/>
              <a:ext cx="2513980" cy="210391"/>
            </a:xfrm>
            <a:custGeom>
              <a:avLst/>
              <a:gdLst/>
              <a:ahLst/>
              <a:cxnLst/>
              <a:rect r="r" b="b" t="t" l="l"/>
              <a:pathLst>
                <a:path h="210391" w="2513980">
                  <a:moveTo>
                    <a:pt x="14406" y="0"/>
                  </a:moveTo>
                  <a:lnTo>
                    <a:pt x="2499573" y="0"/>
                  </a:lnTo>
                  <a:cubicBezTo>
                    <a:pt x="2503394" y="0"/>
                    <a:pt x="2507058" y="1518"/>
                    <a:pt x="2509760" y="4220"/>
                  </a:cubicBezTo>
                  <a:cubicBezTo>
                    <a:pt x="2512462" y="6921"/>
                    <a:pt x="2513980" y="10586"/>
                    <a:pt x="2513980" y="14406"/>
                  </a:cubicBezTo>
                  <a:lnTo>
                    <a:pt x="2513980" y="195984"/>
                  </a:lnTo>
                  <a:cubicBezTo>
                    <a:pt x="2513980" y="203941"/>
                    <a:pt x="2507530" y="210391"/>
                    <a:pt x="2499573" y="210391"/>
                  </a:cubicBezTo>
                  <a:lnTo>
                    <a:pt x="14406" y="210391"/>
                  </a:lnTo>
                  <a:cubicBezTo>
                    <a:pt x="10586" y="210391"/>
                    <a:pt x="6921" y="208873"/>
                    <a:pt x="4220" y="206171"/>
                  </a:cubicBezTo>
                  <a:cubicBezTo>
                    <a:pt x="1518" y="203469"/>
                    <a:pt x="0" y="199805"/>
                    <a:pt x="0" y="195984"/>
                  </a:cubicBezTo>
                  <a:lnTo>
                    <a:pt x="0" y="14406"/>
                  </a:lnTo>
                  <a:cubicBezTo>
                    <a:pt x="0" y="6450"/>
                    <a:pt x="6450" y="0"/>
                    <a:pt x="14406" y="0"/>
                  </a:cubicBezTo>
                  <a:close/>
                </a:path>
              </a:pathLst>
            </a:custGeom>
            <a:solidFill>
              <a:srgbClr val="FD696E"/>
            </a:solidFill>
            <a:ln w="9525" cap="sq">
              <a:solidFill>
                <a:srgbClr val="000000"/>
              </a:solidFill>
              <a:prstDash val="solid"/>
              <a:miter/>
            </a:ln>
          </p:spPr>
        </p:sp>
        <p:sp>
          <p:nvSpPr>
            <p:cNvPr name="TextBox 9" id="9"/>
            <p:cNvSpPr txBox="true"/>
            <p:nvPr/>
          </p:nvSpPr>
          <p:spPr>
            <a:xfrm>
              <a:off x="0" y="-57150"/>
              <a:ext cx="2513980" cy="267540"/>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Open Sans Extra Bold"/>
                  <a:ea typeface="Open Sans Extra Bold"/>
                  <a:cs typeface="Open Sans Extra Bold"/>
                  <a:sym typeface="Open Sans Extra Bold"/>
                </a:rPr>
                <a:t>Software Composition Analysis (SCA) </a:t>
              </a:r>
            </a:p>
          </p:txBody>
        </p:sp>
      </p:grpSp>
      <p:grpSp>
        <p:nvGrpSpPr>
          <p:cNvPr name="Group 10" id="10"/>
          <p:cNvGrpSpPr/>
          <p:nvPr/>
        </p:nvGrpSpPr>
        <p:grpSpPr>
          <a:xfrm rot="0">
            <a:off x="9998265" y="4000138"/>
            <a:ext cx="8060881" cy="674601"/>
            <a:chOff x="0" y="0"/>
            <a:chExt cx="2513980" cy="210390"/>
          </a:xfrm>
        </p:grpSpPr>
        <p:sp>
          <p:nvSpPr>
            <p:cNvPr name="Freeform 11" id="11"/>
            <p:cNvSpPr/>
            <p:nvPr/>
          </p:nvSpPr>
          <p:spPr>
            <a:xfrm flipH="false" flipV="false" rot="0">
              <a:off x="0" y="0"/>
              <a:ext cx="2513980" cy="210391"/>
            </a:xfrm>
            <a:custGeom>
              <a:avLst/>
              <a:gdLst/>
              <a:ahLst/>
              <a:cxnLst/>
              <a:rect r="r" b="b" t="t" l="l"/>
              <a:pathLst>
                <a:path h="210391" w="2513980">
                  <a:moveTo>
                    <a:pt x="14406" y="0"/>
                  </a:moveTo>
                  <a:lnTo>
                    <a:pt x="2499573" y="0"/>
                  </a:lnTo>
                  <a:cubicBezTo>
                    <a:pt x="2503394" y="0"/>
                    <a:pt x="2507058" y="1518"/>
                    <a:pt x="2509760" y="4220"/>
                  </a:cubicBezTo>
                  <a:cubicBezTo>
                    <a:pt x="2512462" y="6921"/>
                    <a:pt x="2513980" y="10586"/>
                    <a:pt x="2513980" y="14406"/>
                  </a:cubicBezTo>
                  <a:lnTo>
                    <a:pt x="2513980" y="195984"/>
                  </a:lnTo>
                  <a:cubicBezTo>
                    <a:pt x="2513980" y="203941"/>
                    <a:pt x="2507530" y="210391"/>
                    <a:pt x="2499573" y="210391"/>
                  </a:cubicBezTo>
                  <a:lnTo>
                    <a:pt x="14406" y="210391"/>
                  </a:lnTo>
                  <a:cubicBezTo>
                    <a:pt x="10586" y="210391"/>
                    <a:pt x="6921" y="208873"/>
                    <a:pt x="4220" y="206171"/>
                  </a:cubicBezTo>
                  <a:cubicBezTo>
                    <a:pt x="1518" y="203469"/>
                    <a:pt x="0" y="199805"/>
                    <a:pt x="0" y="195984"/>
                  </a:cubicBezTo>
                  <a:lnTo>
                    <a:pt x="0" y="14406"/>
                  </a:lnTo>
                  <a:cubicBezTo>
                    <a:pt x="0" y="6450"/>
                    <a:pt x="6450" y="0"/>
                    <a:pt x="14406" y="0"/>
                  </a:cubicBezTo>
                  <a:close/>
                </a:path>
              </a:pathLst>
            </a:custGeom>
            <a:solidFill>
              <a:srgbClr val="FD696E"/>
            </a:solidFill>
            <a:ln w="9525" cap="sq">
              <a:solidFill>
                <a:srgbClr val="000000"/>
              </a:solidFill>
              <a:prstDash val="solid"/>
              <a:miter/>
            </a:ln>
          </p:spPr>
        </p:sp>
        <p:sp>
          <p:nvSpPr>
            <p:cNvPr name="TextBox 12" id="12"/>
            <p:cNvSpPr txBox="true"/>
            <p:nvPr/>
          </p:nvSpPr>
          <p:spPr>
            <a:xfrm>
              <a:off x="0" y="-57150"/>
              <a:ext cx="2513980" cy="267540"/>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Open Sans Extra Bold"/>
                  <a:ea typeface="Open Sans Extra Bold"/>
                  <a:cs typeface="Open Sans Extra Bold"/>
                  <a:sym typeface="Open Sans Extra Bold"/>
                </a:rPr>
                <a:t>Image Scan </a:t>
              </a:r>
            </a:p>
          </p:txBody>
        </p:sp>
      </p:grpSp>
      <p:grpSp>
        <p:nvGrpSpPr>
          <p:cNvPr name="Group 13" id="13"/>
          <p:cNvGrpSpPr/>
          <p:nvPr/>
        </p:nvGrpSpPr>
        <p:grpSpPr>
          <a:xfrm rot="0">
            <a:off x="9998265" y="5103364"/>
            <a:ext cx="8060881" cy="1168742"/>
            <a:chOff x="0" y="0"/>
            <a:chExt cx="2513980" cy="364500"/>
          </a:xfrm>
        </p:grpSpPr>
        <p:sp>
          <p:nvSpPr>
            <p:cNvPr name="Freeform 14" id="14"/>
            <p:cNvSpPr/>
            <p:nvPr/>
          </p:nvSpPr>
          <p:spPr>
            <a:xfrm flipH="false" flipV="false" rot="0">
              <a:off x="0" y="0"/>
              <a:ext cx="2513980" cy="364500"/>
            </a:xfrm>
            <a:custGeom>
              <a:avLst/>
              <a:gdLst/>
              <a:ahLst/>
              <a:cxnLst/>
              <a:rect r="r" b="b" t="t" l="l"/>
              <a:pathLst>
                <a:path h="364500" w="2513980">
                  <a:moveTo>
                    <a:pt x="14406" y="0"/>
                  </a:moveTo>
                  <a:lnTo>
                    <a:pt x="2499573" y="0"/>
                  </a:lnTo>
                  <a:cubicBezTo>
                    <a:pt x="2503394" y="0"/>
                    <a:pt x="2507058" y="1518"/>
                    <a:pt x="2509760" y="4220"/>
                  </a:cubicBezTo>
                  <a:cubicBezTo>
                    <a:pt x="2512462" y="6921"/>
                    <a:pt x="2513980" y="10586"/>
                    <a:pt x="2513980" y="14406"/>
                  </a:cubicBezTo>
                  <a:lnTo>
                    <a:pt x="2513980" y="350094"/>
                  </a:lnTo>
                  <a:cubicBezTo>
                    <a:pt x="2513980" y="358050"/>
                    <a:pt x="2507530" y="364500"/>
                    <a:pt x="2499573" y="364500"/>
                  </a:cubicBezTo>
                  <a:lnTo>
                    <a:pt x="14406" y="364500"/>
                  </a:lnTo>
                  <a:cubicBezTo>
                    <a:pt x="6450" y="364500"/>
                    <a:pt x="0" y="358050"/>
                    <a:pt x="0" y="350094"/>
                  </a:cubicBezTo>
                  <a:lnTo>
                    <a:pt x="0" y="14406"/>
                  </a:lnTo>
                  <a:cubicBezTo>
                    <a:pt x="0" y="6450"/>
                    <a:pt x="6450" y="0"/>
                    <a:pt x="14406" y="0"/>
                  </a:cubicBezTo>
                  <a:close/>
                </a:path>
              </a:pathLst>
            </a:custGeom>
            <a:solidFill>
              <a:srgbClr val="FD696E"/>
            </a:solidFill>
            <a:ln w="9525" cap="sq">
              <a:solidFill>
                <a:srgbClr val="000000"/>
              </a:solidFill>
              <a:prstDash val="solid"/>
              <a:miter/>
            </a:ln>
          </p:spPr>
        </p:sp>
        <p:sp>
          <p:nvSpPr>
            <p:cNvPr name="TextBox 15" id="15"/>
            <p:cNvSpPr txBox="true"/>
            <p:nvPr/>
          </p:nvSpPr>
          <p:spPr>
            <a:xfrm>
              <a:off x="0" y="-57150"/>
              <a:ext cx="2513980" cy="421650"/>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Open Sans Extra Bold"/>
                  <a:ea typeface="Open Sans Extra Bold"/>
                  <a:cs typeface="Open Sans Extra Bold"/>
                  <a:sym typeface="Open Sans Extra Bold"/>
                </a:rPr>
                <a:t>Dynamic Application Security Testing (DAST) </a:t>
              </a:r>
            </a:p>
          </p:txBody>
        </p:sp>
      </p:grpSp>
      <p:grpSp>
        <p:nvGrpSpPr>
          <p:cNvPr name="Group 16" id="16"/>
          <p:cNvGrpSpPr/>
          <p:nvPr/>
        </p:nvGrpSpPr>
        <p:grpSpPr>
          <a:xfrm rot="0">
            <a:off x="9998265" y="6700731"/>
            <a:ext cx="8060881" cy="674601"/>
            <a:chOff x="0" y="0"/>
            <a:chExt cx="2513980" cy="210390"/>
          </a:xfrm>
        </p:grpSpPr>
        <p:sp>
          <p:nvSpPr>
            <p:cNvPr name="Freeform 17" id="17"/>
            <p:cNvSpPr/>
            <p:nvPr/>
          </p:nvSpPr>
          <p:spPr>
            <a:xfrm flipH="false" flipV="false" rot="0">
              <a:off x="0" y="0"/>
              <a:ext cx="2513980" cy="210391"/>
            </a:xfrm>
            <a:custGeom>
              <a:avLst/>
              <a:gdLst/>
              <a:ahLst/>
              <a:cxnLst/>
              <a:rect r="r" b="b" t="t" l="l"/>
              <a:pathLst>
                <a:path h="210391" w="2513980">
                  <a:moveTo>
                    <a:pt x="14406" y="0"/>
                  </a:moveTo>
                  <a:lnTo>
                    <a:pt x="2499573" y="0"/>
                  </a:lnTo>
                  <a:cubicBezTo>
                    <a:pt x="2503394" y="0"/>
                    <a:pt x="2507058" y="1518"/>
                    <a:pt x="2509760" y="4220"/>
                  </a:cubicBezTo>
                  <a:cubicBezTo>
                    <a:pt x="2512462" y="6921"/>
                    <a:pt x="2513980" y="10586"/>
                    <a:pt x="2513980" y="14406"/>
                  </a:cubicBezTo>
                  <a:lnTo>
                    <a:pt x="2513980" y="195984"/>
                  </a:lnTo>
                  <a:cubicBezTo>
                    <a:pt x="2513980" y="203941"/>
                    <a:pt x="2507530" y="210391"/>
                    <a:pt x="2499573" y="210391"/>
                  </a:cubicBezTo>
                  <a:lnTo>
                    <a:pt x="14406" y="210391"/>
                  </a:lnTo>
                  <a:cubicBezTo>
                    <a:pt x="10586" y="210391"/>
                    <a:pt x="6921" y="208873"/>
                    <a:pt x="4220" y="206171"/>
                  </a:cubicBezTo>
                  <a:cubicBezTo>
                    <a:pt x="1518" y="203469"/>
                    <a:pt x="0" y="199805"/>
                    <a:pt x="0" y="195984"/>
                  </a:cubicBezTo>
                  <a:lnTo>
                    <a:pt x="0" y="14406"/>
                  </a:lnTo>
                  <a:cubicBezTo>
                    <a:pt x="0" y="6450"/>
                    <a:pt x="6450" y="0"/>
                    <a:pt x="14406" y="0"/>
                  </a:cubicBezTo>
                  <a:close/>
                </a:path>
              </a:pathLst>
            </a:custGeom>
            <a:solidFill>
              <a:srgbClr val="FD696E"/>
            </a:solidFill>
            <a:ln w="9525" cap="sq">
              <a:solidFill>
                <a:srgbClr val="000000"/>
              </a:solidFill>
              <a:prstDash val="solid"/>
              <a:miter/>
            </a:ln>
          </p:spPr>
        </p:sp>
        <p:sp>
          <p:nvSpPr>
            <p:cNvPr name="TextBox 18" id="18"/>
            <p:cNvSpPr txBox="true"/>
            <p:nvPr/>
          </p:nvSpPr>
          <p:spPr>
            <a:xfrm>
              <a:off x="0" y="-57150"/>
              <a:ext cx="2513980" cy="267540"/>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Open Sans Extra Bold"/>
                  <a:ea typeface="Open Sans Extra Bold"/>
                  <a:cs typeface="Open Sans Extra Bold"/>
                  <a:sym typeface="Open Sans Extra Bold"/>
                </a:rPr>
                <a:t>Performance Testing </a:t>
              </a:r>
            </a:p>
          </p:txBody>
        </p:sp>
      </p:grpSp>
      <p:grpSp>
        <p:nvGrpSpPr>
          <p:cNvPr name="Group 19" id="19"/>
          <p:cNvGrpSpPr/>
          <p:nvPr/>
        </p:nvGrpSpPr>
        <p:grpSpPr>
          <a:xfrm rot="0">
            <a:off x="9998265" y="7803957"/>
            <a:ext cx="8060881" cy="1168742"/>
            <a:chOff x="0" y="0"/>
            <a:chExt cx="2513980" cy="364500"/>
          </a:xfrm>
        </p:grpSpPr>
        <p:sp>
          <p:nvSpPr>
            <p:cNvPr name="Freeform 20" id="20"/>
            <p:cNvSpPr/>
            <p:nvPr/>
          </p:nvSpPr>
          <p:spPr>
            <a:xfrm flipH="false" flipV="false" rot="0">
              <a:off x="0" y="0"/>
              <a:ext cx="2513980" cy="364500"/>
            </a:xfrm>
            <a:custGeom>
              <a:avLst/>
              <a:gdLst/>
              <a:ahLst/>
              <a:cxnLst/>
              <a:rect r="r" b="b" t="t" l="l"/>
              <a:pathLst>
                <a:path h="364500" w="2513980">
                  <a:moveTo>
                    <a:pt x="14406" y="0"/>
                  </a:moveTo>
                  <a:lnTo>
                    <a:pt x="2499573" y="0"/>
                  </a:lnTo>
                  <a:cubicBezTo>
                    <a:pt x="2503394" y="0"/>
                    <a:pt x="2507058" y="1518"/>
                    <a:pt x="2509760" y="4220"/>
                  </a:cubicBezTo>
                  <a:cubicBezTo>
                    <a:pt x="2512462" y="6921"/>
                    <a:pt x="2513980" y="10586"/>
                    <a:pt x="2513980" y="14406"/>
                  </a:cubicBezTo>
                  <a:lnTo>
                    <a:pt x="2513980" y="350094"/>
                  </a:lnTo>
                  <a:cubicBezTo>
                    <a:pt x="2513980" y="358050"/>
                    <a:pt x="2507530" y="364500"/>
                    <a:pt x="2499573" y="364500"/>
                  </a:cubicBezTo>
                  <a:lnTo>
                    <a:pt x="14406" y="364500"/>
                  </a:lnTo>
                  <a:cubicBezTo>
                    <a:pt x="6450" y="364500"/>
                    <a:pt x="0" y="358050"/>
                    <a:pt x="0" y="350094"/>
                  </a:cubicBezTo>
                  <a:lnTo>
                    <a:pt x="0" y="14406"/>
                  </a:lnTo>
                  <a:cubicBezTo>
                    <a:pt x="0" y="6450"/>
                    <a:pt x="6450" y="0"/>
                    <a:pt x="14406" y="0"/>
                  </a:cubicBezTo>
                  <a:close/>
                </a:path>
              </a:pathLst>
            </a:custGeom>
            <a:solidFill>
              <a:srgbClr val="FD696E"/>
            </a:solidFill>
            <a:ln w="9525" cap="sq">
              <a:solidFill>
                <a:srgbClr val="000000"/>
              </a:solidFill>
              <a:prstDash val="solid"/>
              <a:miter/>
            </a:ln>
          </p:spPr>
        </p:sp>
        <p:sp>
          <p:nvSpPr>
            <p:cNvPr name="TextBox 21" id="21"/>
            <p:cNvSpPr txBox="true"/>
            <p:nvPr/>
          </p:nvSpPr>
          <p:spPr>
            <a:xfrm>
              <a:off x="0" y="-57150"/>
              <a:ext cx="2513980" cy="421650"/>
            </a:xfrm>
            <a:prstGeom prst="rect">
              <a:avLst/>
            </a:prstGeom>
          </p:spPr>
          <p:txBody>
            <a:bodyPr anchor="ctr" rtlCol="false" tIns="50800" lIns="50800" bIns="50800" rIns="50800"/>
            <a:lstStyle/>
            <a:p>
              <a:pPr algn="ctr">
                <a:lnSpc>
                  <a:spcPts val="3919"/>
                </a:lnSpc>
                <a:spcBef>
                  <a:spcPct val="0"/>
                </a:spcBef>
              </a:pPr>
              <a:r>
                <a:rPr lang="en-US" sz="2799">
                  <a:solidFill>
                    <a:srgbClr val="FFFFFF"/>
                  </a:solidFill>
                  <a:latin typeface="Open Sans Extra Bold"/>
                  <a:ea typeface="Open Sans Extra Bold"/>
                  <a:cs typeface="Open Sans Extra Bold"/>
                  <a:sym typeface="Open Sans Extra Bold"/>
                </a:rPr>
                <a:t>Unit Tests, Integration Tests, Acceptance Tests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72900" y="3086100"/>
            <a:ext cx="5486400" cy="4114800"/>
          </a:xfrm>
          <a:custGeom>
            <a:avLst/>
            <a:gdLst/>
            <a:ahLst/>
            <a:cxnLst/>
            <a:rect r="r" b="b" t="t" l="l"/>
            <a:pathLst>
              <a:path h="4114800" w="5486400">
                <a:moveTo>
                  <a:pt x="0" y="0"/>
                </a:moveTo>
                <a:lnTo>
                  <a:pt x="5486400" y="0"/>
                </a:lnTo>
                <a:lnTo>
                  <a:pt x="54864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066800"/>
            <a:ext cx="8797353" cy="914781"/>
          </a:xfrm>
          <a:prstGeom prst="rect">
            <a:avLst/>
          </a:prstGeom>
        </p:spPr>
        <p:txBody>
          <a:bodyPr anchor="t" rtlCol="false" tIns="0" lIns="0" bIns="0" rIns="0">
            <a:spAutoFit/>
          </a:bodyPr>
          <a:lstStyle/>
          <a:p>
            <a:pPr algn="l" marL="0" indent="0" lvl="0">
              <a:lnSpc>
                <a:spcPts val="7182"/>
              </a:lnSpc>
            </a:pPr>
            <a:r>
              <a:rPr lang="en-US" b="true" sz="6300" spc="-264">
                <a:solidFill>
                  <a:srgbClr val="FFFFFF"/>
                </a:solidFill>
                <a:latin typeface="Be Vietnam Ultra-Bold"/>
                <a:ea typeface="Be Vietnam Ultra-Bold"/>
                <a:cs typeface="Be Vietnam Ultra-Bold"/>
                <a:sym typeface="Be Vietnam Ultra-Bold"/>
              </a:rPr>
              <a:t>DOCKER</a:t>
            </a:r>
          </a:p>
        </p:txBody>
      </p:sp>
      <p:sp>
        <p:nvSpPr>
          <p:cNvPr name="TextBox 7" id="7"/>
          <p:cNvSpPr txBox="true"/>
          <p:nvPr/>
        </p:nvSpPr>
        <p:spPr>
          <a:xfrm rot="0">
            <a:off x="1028700" y="2228474"/>
            <a:ext cx="9570413" cy="5117973"/>
          </a:xfrm>
          <a:prstGeom prst="rect">
            <a:avLst/>
          </a:prstGeom>
        </p:spPr>
        <p:txBody>
          <a:bodyPr anchor="t" rtlCol="false" tIns="0" lIns="0" bIns="0" rIns="0">
            <a:spAutoFit/>
          </a:bodyPr>
          <a:lstStyle/>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Là một nền tảng giúp chúng ta xây dựng, vận chuyển và chạy các ứng dụng trong môi trường chứa gọi là container</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Mang đến khái niệm Containerization nhẹ hơn và khơi động nhanh hơn máy ảo(VM)</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Giúp tách biệt ứng dụng và môi trường chạy của nó.</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Giải quyết vấn đề "works on my machine"</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Dễ dàng tích hợp và sử dụng trong CICD Pipeline giúp nhất quán trong môi trường, tự động hoá</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8187267" cy="11553911"/>
            <a:chOff x="0" y="0"/>
            <a:chExt cx="2070455" cy="2921836"/>
          </a:xfrm>
        </p:grpSpPr>
        <p:sp>
          <p:nvSpPr>
            <p:cNvPr name="Freeform 3" id="3"/>
            <p:cNvSpPr/>
            <p:nvPr/>
          </p:nvSpPr>
          <p:spPr>
            <a:xfrm flipH="false" flipV="false" rot="0">
              <a:off x="0" y="0"/>
              <a:ext cx="2070455" cy="2921836"/>
            </a:xfrm>
            <a:custGeom>
              <a:avLst/>
              <a:gdLst/>
              <a:ahLst/>
              <a:cxnLst/>
              <a:rect r="r" b="b" t="t" l="l"/>
              <a:pathLst>
                <a:path h="2921836" w="2070455">
                  <a:moveTo>
                    <a:pt x="0" y="0"/>
                  </a:moveTo>
                  <a:lnTo>
                    <a:pt x="2070455" y="0"/>
                  </a:lnTo>
                  <a:lnTo>
                    <a:pt x="2070455" y="2921836"/>
                  </a:lnTo>
                  <a:lnTo>
                    <a:pt x="0" y="2921836"/>
                  </a:lnTo>
                  <a:close/>
                </a:path>
              </a:pathLst>
            </a:custGeom>
            <a:solidFill>
              <a:srgbClr val="F1EBE5"/>
            </a:solidFill>
          </p:spPr>
        </p:sp>
        <p:sp>
          <p:nvSpPr>
            <p:cNvPr name="TextBox 4" id="4"/>
            <p:cNvSpPr txBox="true"/>
            <p:nvPr/>
          </p:nvSpPr>
          <p:spPr>
            <a:xfrm>
              <a:off x="0" y="19050"/>
              <a:ext cx="2070455"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610799" y="2945067"/>
            <a:ext cx="5167135" cy="4744370"/>
          </a:xfrm>
          <a:custGeom>
            <a:avLst/>
            <a:gdLst/>
            <a:ahLst/>
            <a:cxnLst/>
            <a:rect r="r" b="b" t="t" l="l"/>
            <a:pathLst>
              <a:path h="4744370" w="5167135">
                <a:moveTo>
                  <a:pt x="0" y="0"/>
                </a:moveTo>
                <a:lnTo>
                  <a:pt x="5167135" y="0"/>
                </a:lnTo>
                <a:lnTo>
                  <a:pt x="5167135" y="4744370"/>
                </a:lnTo>
                <a:lnTo>
                  <a:pt x="0" y="4744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225024"/>
            <a:ext cx="9072033"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GITLAB</a:t>
            </a:r>
          </a:p>
        </p:txBody>
      </p:sp>
      <p:sp>
        <p:nvSpPr>
          <p:cNvPr name="TextBox 7" id="7"/>
          <p:cNvSpPr txBox="true"/>
          <p:nvPr/>
        </p:nvSpPr>
        <p:spPr>
          <a:xfrm rot="0">
            <a:off x="1028700" y="3553603"/>
            <a:ext cx="8808575" cy="3403473"/>
          </a:xfrm>
          <a:prstGeom prst="rect">
            <a:avLst/>
          </a:prstGeom>
        </p:spPr>
        <p:txBody>
          <a:bodyPr anchor="t" rtlCol="false" tIns="0" lIns="0" bIns="0" rIns="0">
            <a:spAutoFit/>
          </a:bodyPr>
          <a:lstStyle/>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Là một hệ thống quản lý mã nguồn phân tán dựa trên Git</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Cung cấp rất nhiều tính năng hỗ trợ cho quy trình DevOps, đặc biệt là GitLab CI/CD</a:t>
            </a:r>
          </a:p>
          <a:p>
            <a:pPr algn="just"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Hỗ trợ DevOps và CI/CD bằng cách tích hợp tất cả các công cụ trong một nền tảng duy nhất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DAGY8oNlsEg</dc:identifier>
  <dcterms:modified xsi:type="dcterms:W3CDTF">2011-08-01T06:04:30Z</dcterms:modified>
  <cp:revision>1</cp:revision>
  <dc:title>SE400-CICD</dc:title>
</cp:coreProperties>
</file>